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700" r:id="rId2"/>
    <p:sldMasterId id="2147483725" r:id="rId3"/>
    <p:sldMasterId id="2147483739" r:id="rId4"/>
    <p:sldMasterId id="2147483846" r:id="rId5"/>
    <p:sldMasterId id="2147484299" r:id="rId6"/>
  </p:sldMasterIdLst>
  <p:notesMasterIdLst>
    <p:notesMasterId r:id="rId43"/>
  </p:notesMasterIdLst>
  <p:handoutMasterIdLst>
    <p:handoutMasterId r:id="rId44"/>
  </p:handoutMasterIdLst>
  <p:sldIdLst>
    <p:sldId id="565" r:id="rId7"/>
    <p:sldId id="600" r:id="rId8"/>
    <p:sldId id="601" r:id="rId9"/>
    <p:sldId id="603" r:id="rId10"/>
    <p:sldId id="604" r:id="rId11"/>
    <p:sldId id="605" r:id="rId12"/>
    <p:sldId id="607" r:id="rId13"/>
    <p:sldId id="570" r:id="rId14"/>
    <p:sldId id="572" r:id="rId15"/>
    <p:sldId id="579" r:id="rId16"/>
    <p:sldId id="571" r:id="rId17"/>
    <p:sldId id="608" r:id="rId18"/>
    <p:sldId id="609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585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iller" initials="CM" lastIdx="1" clrIdx="0"/>
  <p:cmAuthor id="1" name="Sumit Bangia" initials="SB" lastIdx="9" clrIdx="1"/>
  <p:cmAuthor id="2" name="Charlie Mi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DDFF"/>
    <a:srgbClr val="22ABFF"/>
    <a:srgbClr val="EF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88177" autoAdjust="0"/>
  </p:normalViewPr>
  <p:slideViewPr>
    <p:cSldViewPr>
      <p:cViewPr>
        <p:scale>
          <a:sx n="152" d="100"/>
          <a:sy n="152" d="100"/>
        </p:scale>
        <p:origin x="-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3" d="100"/>
        <a:sy n="103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miller:Desktop:Data:2014%20Testing%20Data:HSPA:VHS%20HSPA%20Results%20PP.AP%202008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miller:Desktop:Data:2014%20Testing%20Data:HSPA:VHS%20HSPA%20Results%20PP.AP%202008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oleObject" Target="Macintosh%20HD:Users:charlesmiller:Desktop:Data:2014%20Testing%20Data:AP:VHS%20AP%20Results%202006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miller:Desktop:Data:2014%20Testing%20Data:AP:VHS%20AP%20Results%202006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miller:Desktop:Data:2014%20Testing%20Data:AP:VHS%20AP%20Results%202006-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esmiller:Desktop:Data:2014%20Testing%20Data:AP:VHS%20AP%20Results%202006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VHS</a:t>
            </a:r>
            <a:r>
              <a:rPr lang="en-US" baseline="0"/>
              <a:t> HSPA ELA Partial Proficient Scores vs. DFG I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'HSPA 08-14 Math&amp;LA vs. DFG'!$B$13</c:f>
              <c:strCache>
                <c:ptCount val="1"/>
                <c:pt idx="0">
                  <c:v>Verona PP</c:v>
                </c:pt>
              </c:strCache>
            </c:strRef>
          </c:tx>
          <c:dLbls>
            <c:dLbl>
              <c:idx val="0"/>
              <c:layout>
                <c:manualLayout>
                  <c:x val="-2.546266881604E-17"/>
                  <c:y val="0.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77777777777778"/>
                  <c:y val="-0.027777777777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11111111111112"/>
                  <c:y val="-0.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555555555555566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555555555555555"/>
                  <c:y val="0.032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277799650043755"/>
                  <c:y val="0.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'HSPA 08-14 Math&amp;LA vs. DFG'!$A$14:$A$20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'HSPA 08-14 Math&amp;LA vs. DFG'!$B$14:$B$20</c:f>
              <c:numCache>
                <c:formatCode>0.0%</c:formatCode>
                <c:ptCount val="7"/>
                <c:pt idx="0">
                  <c:v>0.08</c:v>
                </c:pt>
                <c:pt idx="1">
                  <c:v>0.096</c:v>
                </c:pt>
                <c:pt idx="2">
                  <c:v>0.047</c:v>
                </c:pt>
                <c:pt idx="3">
                  <c:v>0.046</c:v>
                </c:pt>
                <c:pt idx="4">
                  <c:v>0.014</c:v>
                </c:pt>
                <c:pt idx="5">
                  <c:v>0.019</c:v>
                </c:pt>
                <c:pt idx="6">
                  <c:v>0.012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'HSPA 08-14 Math&amp;LA vs. DFG'!$C$13</c:f>
              <c:strCache>
                <c:ptCount val="1"/>
                <c:pt idx="0">
                  <c:v>DFG PP</c:v>
                </c:pt>
              </c:strCache>
            </c:strRef>
          </c:tx>
          <c:dLbls>
            <c:dLbl>
              <c:idx val="0"/>
              <c:layout>
                <c:manualLayout>
                  <c:x val="-0.00741989897719906"/>
                  <c:y val="0.0414888318013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03878585680787"/>
                  <c:y val="0.0414888318013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45193938631943"/>
                  <c:y val="0.0283870954430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48397979543992"/>
                  <c:y val="0.0283870954430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823927855619E-16"/>
                  <c:y val="0.0131017363583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8823927855619E-16"/>
                  <c:y val="-0.0240198499902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'HSPA 08-14 Math&amp;LA vs. DFG'!$A$14:$A$20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'HSPA 08-14 Math&amp;LA vs. DFG'!$C$14:$C$20</c:f>
              <c:numCache>
                <c:formatCode>0.0%</c:formatCode>
                <c:ptCount val="7"/>
                <c:pt idx="0">
                  <c:v>0.062</c:v>
                </c:pt>
                <c:pt idx="1">
                  <c:v>0.056</c:v>
                </c:pt>
                <c:pt idx="2">
                  <c:v>0.038</c:v>
                </c:pt>
                <c:pt idx="3">
                  <c:v>0.035</c:v>
                </c:pt>
                <c:pt idx="4">
                  <c:v>0.027</c:v>
                </c:pt>
                <c:pt idx="5">
                  <c:v>0.026</c:v>
                </c:pt>
                <c:pt idx="6">
                  <c:v>0.019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962040"/>
        <c:axId val="-2028969784"/>
      </c:lineChart>
      <c:catAx>
        <c:axId val="-20289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28969784"/>
        <c:crosses val="autoZero"/>
        <c:auto val="1"/>
        <c:lblAlgn val="ctr"/>
        <c:lblOffset val="100"/>
        <c:noMultiLvlLbl val="0"/>
      </c:catAx>
      <c:valAx>
        <c:axId val="-202896978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-2028962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VHS HSPA Math</a:t>
            </a:r>
            <a:r>
              <a:rPr lang="en-US" baseline="0"/>
              <a:t> Partial Proficient Scores vs DFG I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'HSPA 08-14 Math&amp;LA vs. DFG'!$B$2</c:f>
              <c:strCache>
                <c:ptCount val="1"/>
                <c:pt idx="0">
                  <c:v>Verona PP</c:v>
                </c:pt>
              </c:strCache>
            </c:strRef>
          </c:tx>
          <c:dLbls>
            <c:dLbl>
              <c:idx val="5"/>
              <c:layout>
                <c:manualLayout>
                  <c:x val="-0.00148106907997738"/>
                  <c:y val="-0.0457119468610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'HSPA 08-14 Math&amp;LA vs. DFG'!$A$3:$A$9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'HSPA 08-14 Math&amp;LA vs. DFG'!$B$3:$B$9</c:f>
              <c:numCache>
                <c:formatCode>0.0%</c:formatCode>
                <c:ptCount val="7"/>
                <c:pt idx="0">
                  <c:v>0.139</c:v>
                </c:pt>
                <c:pt idx="1">
                  <c:v>0.184</c:v>
                </c:pt>
                <c:pt idx="2">
                  <c:v>0.233</c:v>
                </c:pt>
                <c:pt idx="3">
                  <c:v>0.163</c:v>
                </c:pt>
                <c:pt idx="4">
                  <c:v>0.116</c:v>
                </c:pt>
                <c:pt idx="5">
                  <c:v>0.084</c:v>
                </c:pt>
                <c:pt idx="6">
                  <c:v>0.105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'HSPA 08-14 Math&amp;LA vs. DFG'!$C$2</c:f>
              <c:strCache>
                <c:ptCount val="1"/>
                <c:pt idx="0">
                  <c:v>DFG PP</c:v>
                </c:pt>
              </c:strCache>
            </c:strRef>
          </c:tx>
          <c:dLbls>
            <c:dLbl>
              <c:idx val="0"/>
              <c:layout>
                <c:manualLayout>
                  <c:x val="-2.71526194635416E-17"/>
                  <c:y val="0.0174140749946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174140749946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3052389270847E-17"/>
                  <c:y val="0.0282978718663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108837968716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19590834369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74053453998869"/>
                  <c:y val="0.019590834369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'HSPA 08-14 Math&amp;LA vs. DFG'!$A$3:$A$9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'HSPA 08-14 Math&amp;LA vs. DFG'!$C$3:$C$9</c:f>
              <c:numCache>
                <c:formatCode>0.0%</c:formatCode>
                <c:ptCount val="7"/>
                <c:pt idx="0">
                  <c:v>0.1</c:v>
                </c:pt>
                <c:pt idx="1">
                  <c:v>0.115</c:v>
                </c:pt>
                <c:pt idx="2">
                  <c:v>0.108</c:v>
                </c:pt>
                <c:pt idx="3">
                  <c:v>0.111</c:v>
                </c:pt>
                <c:pt idx="4">
                  <c:v>0.089</c:v>
                </c:pt>
                <c:pt idx="5">
                  <c:v>0.086</c:v>
                </c:pt>
                <c:pt idx="6">
                  <c:v>0.082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990440"/>
        <c:axId val="-2028994088"/>
      </c:lineChart>
      <c:catAx>
        <c:axId val="-202899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28994088"/>
        <c:crosses val="autoZero"/>
        <c:auto val="1"/>
        <c:lblAlgn val="ctr"/>
        <c:lblOffset val="100"/>
        <c:noMultiLvlLbl val="0"/>
      </c:catAx>
      <c:valAx>
        <c:axId val="-202899408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-2028990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'1989-2014 Counts'!$C$1</c:f>
              <c:strCache>
                <c:ptCount val="1"/>
                <c:pt idx="0">
                  <c:v>AP Scholar (3 or higher on three or more exams) 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accent4">
                  <a:shade val="50000"/>
                  <a:shade val="90000"/>
                </a:schemeClr>
              </a:solidFill>
              <a:prstDash val="solid"/>
              <a:miter/>
            </a:ln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6600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'1989-2014 Counts'!$B$2:$B$7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'1989-2014 Counts'!$C$2:$C$7</c:f>
              <c:numCache>
                <c:formatCode>General</c:formatCode>
                <c:ptCount val="6"/>
                <c:pt idx="0">
                  <c:v>9.0</c:v>
                </c:pt>
                <c:pt idx="1">
                  <c:v>9.0</c:v>
                </c:pt>
                <c:pt idx="2">
                  <c:v>13.0</c:v>
                </c:pt>
                <c:pt idx="3">
                  <c:v>16.0</c:v>
                </c:pt>
                <c:pt idx="4">
                  <c:v>23.0</c:v>
                </c:pt>
                <c:pt idx="5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'1989-2014 Counts'!$D$1</c:f>
              <c:strCache>
                <c:ptCount val="1"/>
                <c:pt idx="0">
                  <c:v>AP Scholar with Honor (3 or higher on four or more exams with an average of at least 3.25) 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accent2">
                  <a:shade val="50000"/>
                  <a:shade val="90000"/>
                </a:schemeClr>
              </a:solidFill>
              <a:prstDash val="solid"/>
              <a:miter/>
            </a:ln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'1989-2014 Counts'!$B$2:$B$7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'1989-2014 Counts'!$D$2:$D$7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4.0</c:v>
                </c:pt>
                <c:pt idx="3">
                  <c:v>9.0</c:v>
                </c:pt>
                <c:pt idx="4">
                  <c:v>6.0</c:v>
                </c:pt>
                <c:pt idx="5">
                  <c:v>16.0</c:v>
                </c:pt>
              </c:numCache>
            </c:numRef>
          </c:val>
        </c:ser>
        <c:ser>
          <c:idx val="2"/>
          <c:order val="2"/>
          <c:tx>
            <c:strRef>
              <c:f>'1989-2014 Counts'!$E$1</c:f>
              <c:strCache>
                <c:ptCount val="1"/>
                <c:pt idx="0">
                  <c:v>AP Scholar with Distinction (3 or higher on five or more exams with an average of at least 3.5)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  <a:shade val="90000"/>
                </a:schemeClr>
              </a:solidFill>
              <a:prstDash val="solid"/>
              <a:miter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3550821127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0887705281846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8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'1989-2014 Counts'!$B$2:$B$7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'1989-2014 Counts'!$E$2:$E$7</c:f>
              <c:numCache>
                <c:formatCode>General</c:formatCode>
                <c:ptCount val="6"/>
                <c:pt idx="0">
                  <c:v>1.0</c:v>
                </c:pt>
                <c:pt idx="1">
                  <c:v>7.0</c:v>
                </c:pt>
                <c:pt idx="2">
                  <c:v>5.0</c:v>
                </c:pt>
                <c:pt idx="3">
                  <c:v>9.0</c:v>
                </c:pt>
                <c:pt idx="4">
                  <c:v>17.0</c:v>
                </c:pt>
                <c:pt idx="5">
                  <c:v>20.0</c:v>
                </c:pt>
              </c:numCache>
            </c:numRef>
          </c:val>
        </c:ser>
        <c:ser>
          <c:idx val="3"/>
          <c:order val="3"/>
          <c:tx>
            <c:strRef>
              <c:f>'1989-2014 Counts'!$F$1</c:f>
              <c:strCache>
                <c:ptCount val="1"/>
                <c:pt idx="0">
                  <c:v>National AP Scholar (4 or higher on eight or more exams with an average of at least 4.0)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5">
                    <a:shade val="10000"/>
                    <a:satMod val="150000"/>
                  </a:schemeClr>
                  <a:schemeClr val="accent5">
                    <a:tint val="90000"/>
                    <a:satMod val="300000"/>
                  </a:schemeClr>
                </a:duotone>
              </a:blip>
              <a:stretch/>
            </a:blipFill>
            <a:ln w="1587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miter/>
            </a:ln>
            <a:effectLst>
              <a:innerShdw blurRad="127000">
                <a:srgbClr val="FFFFFF">
                  <a:alpha val="35000"/>
                </a:srgbClr>
              </a:innerShdw>
            </a:effectLst>
            <a:scene3d>
              <a:camera prst="orthographicFront">
                <a:rot lat="0" lon="0" rev="0"/>
              </a:camera>
              <a:lightRig rig="chilly" dir="tl">
                <a:rot lat="0" lon="0" rev="5400000"/>
              </a:lightRig>
            </a:scene3d>
            <a:sp3d prstMaterial="softEdge">
              <a:bevelT w="0" h="0"/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7.04781222394981E-17"/>
                  <c:y val="-0.00887705281846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0887705281846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0887705281846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'1989-2014 Counts'!$B$2:$B$7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'1989-2014 Counts'!$F$2:$F$7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3.0</c:v>
                </c:pt>
                <c:pt idx="4">
                  <c:v>2.0</c:v>
                </c:pt>
                <c:pt idx="5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33784328"/>
        <c:axId val="-2033781192"/>
      </c:barChart>
      <c:catAx>
        <c:axId val="-203378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33781192"/>
        <c:crosses val="autoZero"/>
        <c:auto val="1"/>
        <c:lblAlgn val="ctr"/>
        <c:lblOffset val="100"/>
        <c:noMultiLvlLbl val="0"/>
      </c:catAx>
      <c:valAx>
        <c:axId val="-2033781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33784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 English Language &amp; Composition Average Score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'English Lang Comp'!$D$32</c:f>
              <c:strCache>
                <c:ptCount val="1"/>
                <c:pt idx="0">
                  <c:v>Average Score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0"/>
                  <c:y val="-0.0232828870779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26657537373046"/>
                  <c:y val="0.0117931281317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0459317585301837"/>
                  <c:y val="0.00765163445478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579710144927536"/>
                  <c:y val="-0.003182056788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'English Lang Comp'!$E$31:$J$31</c:f>
              <c:strCache>
                <c:ptCount val="6"/>
                <c:pt idx="0">
                  <c:v>2009 (n=15)</c:v>
                </c:pt>
                <c:pt idx="1">
                  <c:v>2010 (n=16)</c:v>
                </c:pt>
                <c:pt idx="2">
                  <c:v>2011 (n=10)</c:v>
                </c:pt>
                <c:pt idx="3">
                  <c:v>2012 (n=36)</c:v>
                </c:pt>
                <c:pt idx="4">
                  <c:v>2013 (n=43)</c:v>
                </c:pt>
                <c:pt idx="5">
                  <c:v>2014 (n=32)</c:v>
                </c:pt>
              </c:strCache>
            </c:strRef>
          </c:cat>
          <c:val>
            <c:numRef>
              <c:f>'English Lang Comp'!$E$32:$J$32</c:f>
              <c:numCache>
                <c:formatCode>General</c:formatCode>
                <c:ptCount val="6"/>
                <c:pt idx="0">
                  <c:v>3.2</c:v>
                </c:pt>
                <c:pt idx="1">
                  <c:v>4.13</c:v>
                </c:pt>
                <c:pt idx="2">
                  <c:v>3.8</c:v>
                </c:pt>
                <c:pt idx="3">
                  <c:v>3.53</c:v>
                </c:pt>
                <c:pt idx="4">
                  <c:v>3.61</c:v>
                </c:pt>
                <c:pt idx="5" formatCode="0.00">
                  <c:v>3.594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3912376"/>
        <c:axId val="-2033919592"/>
      </c:barChart>
      <c:catAx>
        <c:axId val="-20339123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3919592"/>
        <c:crosses val="autoZero"/>
        <c:auto val="1"/>
        <c:lblAlgn val="ctr"/>
        <c:lblOffset val="100"/>
        <c:noMultiLvlLbl val="0"/>
      </c:catAx>
      <c:valAx>
        <c:axId val="-2033919592"/>
        <c:scaling>
          <c:orientation val="minMax"/>
          <c:max val="5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3912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 English Literature &amp; Composition Enrollment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'English Lit Comp'!$D$34</c:f>
              <c:strCache>
                <c:ptCount val="1"/>
                <c:pt idx="0">
                  <c:v># of Students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-0.0347739692001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14659018915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'English Lit Comp'!$E$33:$J$33</c:f>
              <c:strCache>
                <c:ptCount val="6"/>
                <c:pt idx="0">
                  <c:v>2009 (avg. score 3.36)</c:v>
                </c:pt>
                <c:pt idx="1">
                  <c:v>2010 (avg. score 4.0)</c:v>
                </c:pt>
                <c:pt idx="2">
                  <c:v>2011 (avg. score 3.84)</c:v>
                </c:pt>
                <c:pt idx="3">
                  <c:v>2012 (avg. score 3.77)</c:v>
                </c:pt>
                <c:pt idx="4">
                  <c:v>2013 (avg. score 3.18)</c:v>
                </c:pt>
                <c:pt idx="5">
                  <c:v>2014 (avg. score 3.11)</c:v>
                </c:pt>
              </c:strCache>
            </c:strRef>
          </c:cat>
          <c:val>
            <c:numRef>
              <c:f>'English Lit Comp'!$E$34:$J$34</c:f>
              <c:numCache>
                <c:formatCode>General</c:formatCode>
                <c:ptCount val="6"/>
                <c:pt idx="0">
                  <c:v>11.0</c:v>
                </c:pt>
                <c:pt idx="1">
                  <c:v>24.0</c:v>
                </c:pt>
                <c:pt idx="2">
                  <c:v>19.0</c:v>
                </c:pt>
                <c:pt idx="3">
                  <c:v>17.0</c:v>
                </c:pt>
                <c:pt idx="4">
                  <c:v>45.0</c:v>
                </c:pt>
                <c:pt idx="5" formatCode="0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4009336"/>
        <c:axId val="-2034006296"/>
      </c:barChart>
      <c:catAx>
        <c:axId val="-2034009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4006296"/>
        <c:crosses val="autoZero"/>
        <c:auto val="1"/>
        <c:lblAlgn val="ctr"/>
        <c:lblOffset val="100"/>
        <c:noMultiLvlLbl val="0"/>
      </c:catAx>
      <c:valAx>
        <c:axId val="-2034006296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4009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 Computer Science Enrollment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Sci'!$I$4</c:f>
              <c:strCache>
                <c:ptCount val="1"/>
                <c:pt idx="0">
                  <c:v># of Students Enrolled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'Comp Sci'!$J$3:$O$3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'Comp Sci'!$J$4:$O$4</c:f>
              <c:numCache>
                <c:formatCode>General</c:formatCode>
                <c:ptCount val="6"/>
                <c:pt idx="0">
                  <c:v>4.0</c:v>
                </c:pt>
                <c:pt idx="1">
                  <c:v>5.0</c:v>
                </c:pt>
                <c:pt idx="2">
                  <c:v>10.0</c:v>
                </c:pt>
                <c:pt idx="3">
                  <c:v>12.0</c:v>
                </c:pt>
                <c:pt idx="4">
                  <c:v>30.0</c:v>
                </c:pt>
                <c:pt idx="5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4106008"/>
        <c:axId val="-2034115448"/>
      </c:barChart>
      <c:catAx>
        <c:axId val="-203410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4115448"/>
        <c:crosses val="autoZero"/>
        <c:auto val="1"/>
        <c:lblAlgn val="ctr"/>
        <c:lblOffset val="100"/>
        <c:noMultiLvlLbl val="0"/>
      </c:catAx>
      <c:valAx>
        <c:axId val="-2034115448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4106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/>
          <a:lstStyle>
            <a:lvl1pPr algn="r">
              <a:defRPr sz="1200"/>
            </a:lvl1pPr>
          </a:lstStyle>
          <a:p>
            <a:fld id="{445DC493-4CFC-4DBE-94BB-24C1F5F439D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 anchor="b"/>
          <a:lstStyle>
            <a:lvl1pPr algn="r">
              <a:defRPr sz="1200"/>
            </a:lvl1pPr>
          </a:lstStyle>
          <a:p>
            <a:fld id="{D5DAC53D-0395-4621-AAC8-E9BDD6B0F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/>
          <a:lstStyle>
            <a:lvl1pPr algn="r">
              <a:defRPr sz="1200"/>
            </a:lvl1pPr>
          </a:lstStyle>
          <a:p>
            <a:fld id="{68F730A5-0935-439F-9DB8-1C3B82BE4A3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57" rIns="93118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18" tIns="46557" rIns="93118" bIns="465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 anchor="b"/>
          <a:lstStyle>
            <a:lvl1pPr algn="r">
              <a:defRPr sz="1200"/>
            </a:lvl1pPr>
          </a:lstStyle>
          <a:p>
            <a:fld id="{C169FB3D-8699-4D68-AEFB-F4FC698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005A-E0A4-44F3-A92E-A206658A7C3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1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VHS students have been earning more AP Scholar recognition since 2009 and we have found: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1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en-US" sz="1400" b="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more we encourage our students to participate in AP classes, the more AP Scholars …</a:t>
            </a:r>
            <a:endParaRPr kumimoji="0" lang="en-US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1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Performance-based assessments (PBA) in ELA/literacy and mathematics. All students will take this summative test in March.  </a:t>
            </a:r>
          </a:p>
          <a:p>
            <a:pPr lvl="2"/>
            <a:r>
              <a:rPr lang="en-US" dirty="0" smtClean="0"/>
              <a:t>In ELA/literacy, this will involve analyzing literature and a narrative writing task.</a:t>
            </a:r>
          </a:p>
          <a:p>
            <a:pPr lvl="3"/>
            <a:r>
              <a:rPr lang="en-US" dirty="0" smtClean="0"/>
              <a:t>Students will read texts and write several pieces to demonstrate they can read and understand sufficiently complex texts independently; </a:t>
            </a:r>
          </a:p>
          <a:p>
            <a:pPr lvl="3"/>
            <a:r>
              <a:rPr lang="en-US" dirty="0" smtClean="0"/>
              <a:t>Write effectively when using and analyzing sources; and </a:t>
            </a:r>
          </a:p>
          <a:p>
            <a:pPr lvl="3"/>
            <a:r>
              <a:rPr lang="en-US" dirty="0" smtClean="0"/>
              <a:t>Build and communicate knowledge by integrating, comparing and synthesizing ideas.</a:t>
            </a:r>
          </a:p>
          <a:p>
            <a:pPr lvl="2"/>
            <a:r>
              <a:rPr lang="en-US" dirty="0" smtClean="0"/>
              <a:t>In math, students will be asked to: </a:t>
            </a:r>
          </a:p>
          <a:p>
            <a:pPr lvl="3"/>
            <a:r>
              <a:rPr lang="en-US" dirty="0" smtClean="0"/>
              <a:t>Solve problems involving the key knowledge and skills for their grade level (as identified by the CCSS), </a:t>
            </a:r>
          </a:p>
          <a:p>
            <a:pPr lvl="3"/>
            <a:r>
              <a:rPr lang="en-US" dirty="0" smtClean="0"/>
              <a:t>Express mathematical reasoning and construct a mathematical argument, and</a:t>
            </a:r>
          </a:p>
          <a:p>
            <a:pPr lvl="3"/>
            <a:r>
              <a:rPr lang="en-US" dirty="0" smtClean="0"/>
              <a:t>Apply concepts to solve model real-world problems. </a:t>
            </a:r>
          </a:p>
          <a:p>
            <a:pPr lvl="1"/>
            <a:r>
              <a:rPr lang="en-US" b="1" dirty="0" smtClean="0"/>
              <a:t>End-of-year assessments (EOY) in ELA/literacy and math.</a:t>
            </a:r>
          </a:p>
          <a:p>
            <a:pPr lvl="2"/>
            <a:r>
              <a:rPr lang="en-US" dirty="0" smtClean="0"/>
              <a:t>All students will take this in May. The results will be combined with the performance-based assessment to produce a student’s summative assessment score.</a:t>
            </a:r>
          </a:p>
          <a:p>
            <a:pPr lvl="2"/>
            <a:r>
              <a:rPr lang="en-US" dirty="0" smtClean="0"/>
              <a:t>For the end-of-year assessment, students will demonstrate their acquired skills and knowledge by answering computer-based, machine-scorable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5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done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7360" indent="-2863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0159" indent="-229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1192" indent="-229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226" indent="-229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113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4000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69887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5773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8E240-3468-4523-8B57-C12C6ED2D23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57066" indent="-291179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64717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30604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96491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6C55190-DD22-4947-96CB-6BDF39969CC5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57066" indent="-291179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64717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30604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96491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6C55190-DD22-4947-96CB-6BDF39969CC5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57066" indent="-291179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64717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30604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96491" indent="-232943" eaLnBrk="0" hangingPunct="0"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6C55190-DD22-4947-96CB-6BDF39969CC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Waiver Approved (Tenure = 2, Non-Tenured = 3)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Monthly Informal Classroom Visits</a:t>
            </a:r>
          </a:p>
          <a:p>
            <a:pPr lvl="1"/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10-15 minute &amp; 5 minute follow-up</a:t>
            </a:r>
          </a:p>
          <a:p>
            <a:pPr lvl="1"/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Evidence of planning available during visit</a:t>
            </a:r>
          </a:p>
          <a:p>
            <a:r>
              <a:rPr lang="en-US" altLang="zh-CN" sz="3200" dirty="0" smtClean="0">
                <a:solidFill>
                  <a:srgbClr val="800000"/>
                </a:solidFill>
                <a:ea typeface="宋体" pitchFamily="2" charset="-122"/>
              </a:rPr>
              <a:t>Reflect on Domains 2, 3, &amp; 4 Monthly</a:t>
            </a:r>
            <a:endParaRPr lang="en-US" altLang="zh-CN" sz="4000" dirty="0" smtClean="0">
              <a:solidFill>
                <a:srgbClr val="800000"/>
              </a:solidFill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1ABAA-B4E7-1944-A054-440695208C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The Yellow highlights are our defined areas of focus.  The Blue highlight marks our progress or narrower of the gap.  Green highlighting is where we are exceeding the DFG I.</a:t>
            </a:r>
          </a:p>
          <a:p>
            <a:pPr marL="232943" indent="-232943">
              <a:buFont typeface="+mj-lt"/>
              <a:buAutoNum type="arabicPeriod"/>
            </a:pPr>
            <a:endParaRPr lang="en-US" baseline="0" dirty="0" smtClean="0"/>
          </a:p>
          <a:p>
            <a:pPr marL="232943" indent="-232943"/>
            <a:r>
              <a:rPr lang="en-US" baseline="0" dirty="0" smtClean="0"/>
              <a:t>Note: Each cluster can be worth different number of points one year to the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005A-E0A4-44F3-A92E-A206658A7C3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005A-E0A4-44F3-A92E-A206658A7C3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Font typeface="+mj-lt"/>
              <a:buAutoNum type="arabicPeriod"/>
            </a:pPr>
            <a:r>
              <a:rPr lang="en-US" dirty="0" smtClean="0"/>
              <a:t>These</a:t>
            </a:r>
            <a:r>
              <a:rPr lang="en-US" baseline="0" dirty="0" smtClean="0"/>
              <a:t> charts compare our district results from 2013 (most recently available data statewide) vs. our baseline year of 2008.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You can see the math clusters – the scores are the mean for each cluster in Verona alongside the DFG mean.</a:t>
            </a:r>
          </a:p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The Yellow highlights are our defined areas of focus.  The Blue highlight marks our progress or narrower of the gap.  Green highlighting is where we are exceeding the DFG I.</a:t>
            </a:r>
          </a:p>
          <a:p>
            <a:pPr marL="232943" indent="-232943">
              <a:buFont typeface="+mj-lt"/>
              <a:buAutoNum type="arabicPeriod"/>
            </a:pPr>
            <a:endParaRPr lang="en-US" baseline="0" dirty="0" smtClean="0"/>
          </a:p>
          <a:p>
            <a:pPr marL="232943" indent="-232943"/>
            <a:r>
              <a:rPr lang="en-US" baseline="0" dirty="0" smtClean="0"/>
              <a:t>Note: Each cluster can be worth different number of points one year to the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005A-E0A4-44F3-A92E-A206658A7C3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Font typeface="+mj-lt"/>
              <a:buAutoNum type="arabicPeriod"/>
            </a:pPr>
            <a:r>
              <a:rPr lang="en-US" baseline="0" dirty="0" smtClean="0"/>
              <a:t>The Yellow highlights are our defined areas of focus.  The Blue highlight marks our progress or narrower of the gap.  Green highlighting is where we are exceeding the DFG I.</a:t>
            </a:r>
          </a:p>
          <a:p>
            <a:pPr marL="232943" indent="-232943">
              <a:buFont typeface="+mj-lt"/>
              <a:buAutoNum type="arabicPeriod"/>
            </a:pPr>
            <a:endParaRPr lang="en-US" baseline="0" dirty="0" smtClean="0"/>
          </a:p>
          <a:p>
            <a:pPr marL="232943" indent="-232943"/>
            <a:r>
              <a:rPr lang="en-US" baseline="0" dirty="0" smtClean="0"/>
              <a:t>Note: Each cluster can be worth different number of points one year to the next.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005A-E0A4-44F3-A92E-A206658A7C3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43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6545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0437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16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 algn="l" eaLnBrk="1" hangingPunct="1">
              <a:defRPr sz="800" b="1">
                <a:solidFill>
                  <a:srgbClr val="FFFFFE"/>
                </a:solidFill>
                <a:latin typeface="Arial" pitchFamily="34" charset="0"/>
                <a:ea typeface="ヒラギノ角ゴ Pro W3" pitchFamily="16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55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2286000"/>
            <a:ext cx="4076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2286000"/>
            <a:ext cx="4076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846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4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2011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8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4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990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997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B266B-B52D-4EC1-88EE-7AF76558B36E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86624-C04F-438F-A74C-E4ACF765DFEB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B0A8-5206-476A-ACDA-84749C106D8B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82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60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FBB32-97AC-466C-B8E8-83C5571CE578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9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026C6-F336-4DFF-9F23-B12402AE379D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9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15ED7-7B09-40AB-BEAE-141275A6BCB8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EA7-9C58-426A-BCF6-DB82D3002EC6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30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097F1-F865-42F6-88BA-9CF5A1E0A817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95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A96FD-34D8-43F9-BD07-704A5863D619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2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BD40F-F0EA-4991-ADA3-9ABE9A587D0F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4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BF2B4-2AB8-4150-B00D-44E81CE8004C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319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62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2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4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0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18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9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9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02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3347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9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1175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32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FFFFF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37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4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635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5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6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1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87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04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2011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3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8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5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C8FE1-0F7C-439E-9FB2-6E100CA2FE73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5659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16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FFFFF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1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18183-8D0D-4589-A6C0-03806F8B16B3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2072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91C0F-C6A1-4D06-A5AB-8D76F71E802C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287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957FA-AD0A-48E4-9369-B459011DA1B7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385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ADC97-FFA6-4D66-8A8E-FE77F50D7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62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EE68-AFE5-43EF-8DC9-5E53B4989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448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38180-E897-4250-8238-B68FEEF3F34D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93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59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B64BE-DB37-4EBF-A95B-4A4BC7A80829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190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FED3E-FA47-4E9A-827F-653E97739A2D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02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82102-907D-4DF3-A972-2A7598EBED38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408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6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68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0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2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2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656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8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408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75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3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4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921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2383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115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EFBD61-3D12-4694-8B8A-ECFD3BCCD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74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8832-F33E-4FC4-846F-E242BAE25C8D}" type="datetime1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8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6200" y="1447800"/>
            <a:ext cx="8991600" cy="0"/>
          </a:xfrm>
          <a:prstGeom prst="line">
            <a:avLst/>
          </a:prstGeom>
          <a:ln w="41275">
            <a:solidFill>
              <a:srgbClr val="6A1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EB2-0AA8-4B3A-8418-515405C71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7DB-29E9-45B5-82DB-74489CE263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3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0972-1CC9-47BF-BFCD-DB174F5B56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982F-4343-4B26-AA37-76348D235E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7249-79EE-4896-8ED1-309F6C888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0082-D68F-4341-9B02-651E2309A7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C98-00FC-4829-BFB1-F83D869C6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312A-051D-4C79-91BC-22EA6FDF61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53A-FF97-404C-84DD-3C10E8F1A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10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76200" y="1447800"/>
            <a:ext cx="8991600" cy="0"/>
          </a:xfrm>
          <a:prstGeom prst="line">
            <a:avLst/>
          </a:prstGeom>
          <a:ln w="41275">
            <a:solidFill>
              <a:srgbClr val="6A1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6" Type="http://schemas.openxmlformats.org/officeDocument/2006/relationships/image" Target="../media/image2.jpeg"/><Relationship Id="rId27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2.xml"/><Relationship Id="rId23" Type="http://schemas.openxmlformats.org/officeDocument/2006/relationships/theme" Target="../theme/theme4.xml"/><Relationship Id="rId24" Type="http://schemas.openxmlformats.org/officeDocument/2006/relationships/image" Target="../media/image2.jpeg"/><Relationship Id="rId25" Type="http://schemas.openxmlformats.org/officeDocument/2006/relationships/image" Target="../media/image3.jpeg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30499625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220200" cy="762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7" name="Picture 9" descr="Logo_LSI_tagline_rgb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6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30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533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1001927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775671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220200" cy="762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051" name="Picture 9" descr="Logo_LSI_tagline_rgb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6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12"/>
          <p:cNvSpPr>
            <a:spLocks noChangeShapeType="1"/>
          </p:cNvSpPr>
          <p:nvPr/>
        </p:nvSpPr>
        <p:spPr bwMode="auto">
          <a:xfrm>
            <a:off x="76200" y="1219200"/>
            <a:ext cx="9144000" cy="0"/>
          </a:xfrm>
          <a:prstGeom prst="line">
            <a:avLst/>
          </a:prstGeom>
          <a:noFill/>
          <a:ln w="9525">
            <a:solidFill>
              <a:srgbClr val="0356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533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499303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31307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366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arcconline.org/new-mexico" TargetMode="External"/><Relationship Id="rId12" Type="http://schemas.openxmlformats.org/officeDocument/2006/relationships/hyperlink" Target="http://www.parcconline.org/new-york" TargetMode="External"/><Relationship Id="rId13" Type="http://schemas.openxmlformats.org/officeDocument/2006/relationships/hyperlink" Target="http://www.parcconline.org/ohio" TargetMode="External"/><Relationship Id="rId14" Type="http://schemas.openxmlformats.org/officeDocument/2006/relationships/hyperlink" Target="http://www.parcconline.org/rhode-island" TargetMode="External"/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parcconline.org/arkansas" TargetMode="External"/><Relationship Id="rId4" Type="http://schemas.openxmlformats.org/officeDocument/2006/relationships/hyperlink" Target="http://www.parcconline.org/colorado" TargetMode="External"/><Relationship Id="rId5" Type="http://schemas.openxmlformats.org/officeDocument/2006/relationships/hyperlink" Target="http://www.parcconline.org/district-columbia" TargetMode="External"/><Relationship Id="rId6" Type="http://schemas.openxmlformats.org/officeDocument/2006/relationships/hyperlink" Target="http://www.parcconline.org/illinois" TargetMode="External"/><Relationship Id="rId7" Type="http://schemas.openxmlformats.org/officeDocument/2006/relationships/hyperlink" Target="http://www.parcconline.org/maryland" TargetMode="External"/><Relationship Id="rId8" Type="http://schemas.openxmlformats.org/officeDocument/2006/relationships/hyperlink" Target="http://www.parcconline.org/massachusetts" TargetMode="External"/><Relationship Id="rId9" Type="http://schemas.openxmlformats.org/officeDocument/2006/relationships/hyperlink" Target="http://www.parcconline.org/mississippi" TargetMode="External"/><Relationship Id="rId10" Type="http://schemas.openxmlformats.org/officeDocument/2006/relationships/hyperlink" Target="http://www.parcconline.org/new-jerse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naschools.org/Page/4343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124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Curriculum, Instruction, and Assessment Progress 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6800"/>
            <a:ext cx="3309803" cy="804909"/>
          </a:xfrm>
        </p:spPr>
        <p:txBody>
          <a:bodyPr/>
          <a:lstStyle/>
          <a:p>
            <a:r>
              <a:rPr lang="en-US" i="1" dirty="0" smtClean="0"/>
              <a:t>October 21, 2014</a:t>
            </a:r>
          </a:p>
        </p:txBody>
      </p:sp>
    </p:spTree>
    <p:extLst>
      <p:ext uri="{BB962C8B-B14F-4D97-AF65-F5344CB8AC3E}">
        <p14:creationId xmlns:p14="http://schemas.microsoft.com/office/powerpoint/2010/main" val="341744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Elementary Math (Grades 3&amp;4)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143000"/>
            <a:ext cx="8077200" cy="270843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Year 2 Assessing Common Core State Standards in Math</a:t>
            </a:r>
            <a:endParaRPr lang="en-GB" sz="2000" i="1" dirty="0"/>
          </a:p>
          <a:p>
            <a:pPr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8000"/>
                </a:solidFill>
              </a:rPr>
              <a:t> %PP gap continues to narrow in Grade 4!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Cluster on </a:t>
            </a:r>
            <a:r>
              <a:rPr lang="en-GB" sz="2000" b="1" i="1" u="sng" dirty="0" smtClean="0"/>
              <a:t>Measurement &amp; Data</a:t>
            </a:r>
            <a:r>
              <a:rPr lang="en-GB" sz="2000" b="1" i="1" dirty="0"/>
              <a:t> </a:t>
            </a:r>
            <a:r>
              <a:rPr lang="en-GB" sz="2000" i="1" dirty="0" smtClean="0"/>
              <a:t>has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decreased in Grade 4!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/>
              <a:t> </a:t>
            </a:r>
            <a:r>
              <a:rPr lang="en-GB" sz="2000" i="1" dirty="0" smtClean="0"/>
              <a:t>Cluster Focus on </a:t>
            </a:r>
            <a:r>
              <a:rPr lang="en-GB" sz="2000" b="1" i="1" u="sng" dirty="0" smtClean="0"/>
              <a:t>Fractions</a:t>
            </a:r>
            <a:r>
              <a:rPr lang="en-GB" sz="2000" i="1" dirty="0" smtClean="0"/>
              <a:t> continues for 2014-15</a:t>
            </a:r>
            <a:r>
              <a:rPr lang="en-GB" sz="2000" i="1" dirty="0">
                <a:sym typeface="Wingdings"/>
              </a:rPr>
              <a:t> </a:t>
            </a:r>
            <a:endParaRPr lang="en-GB" sz="2000" i="1" dirty="0" smtClean="0">
              <a:sym typeface="Wingdings"/>
            </a:endParaRP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Compacted &amp; Revised the Curriculum in Grades 3 &amp; 4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Updated textbooks and supplementary materials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Using examples from the State Model Curriculum Unit Tests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Emphasizing “key” grade level standards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Elementary teachers and Administrators focused on DOK Unit Tests</a:t>
            </a:r>
            <a:endParaRPr lang="en-GB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71563"/>
              </p:ext>
            </p:extLst>
          </p:nvPr>
        </p:nvGraphicFramePr>
        <p:xfrm>
          <a:off x="457200" y="3962400"/>
          <a:ext cx="8229599" cy="2727017"/>
        </p:xfrm>
        <a:graphic>
          <a:graphicData uri="http://schemas.openxmlformats.org/drawingml/2006/table">
            <a:tbl>
              <a:tblPr/>
              <a:tblGrid>
                <a:gridCol w="804397"/>
                <a:gridCol w="804397"/>
                <a:gridCol w="804397"/>
                <a:gridCol w="804397"/>
                <a:gridCol w="804397"/>
                <a:gridCol w="185629"/>
                <a:gridCol w="804397"/>
                <a:gridCol w="804397"/>
                <a:gridCol w="804397"/>
                <a:gridCol w="804397"/>
                <a:gridCol w="804397"/>
              </a:tblGrid>
              <a:tr h="23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3 MATH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4 MATH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New Common Core Clusters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New Common Core Clusters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Operations &amp; Algebraic Thinking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8.7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9.1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9.6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10.5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Operations &amp; Algebraic Thinking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6.6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7.2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6.2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Number &amp; Operations in Base Ten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4.7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4.6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Number &amp; Operations in Base Ten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7.3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7.9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6.9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Number &amp; Operations - Fractions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5.8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7.0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6.0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Number &amp; Operations - Fractions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12.6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13.7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13.3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3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Measurement &amp; Data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10.1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10.4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9.2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Measurement &amp; Data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2.3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3.9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4.2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19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5.1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5.1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5.1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4.8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4.6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4.5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4.5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9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9.5%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9.3%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12.3%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10.7%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13.7%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9.0%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14.6%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11.1%</a:t>
                      </a:r>
                    </a:p>
                  </a:txBody>
                  <a:tcPr marL="10191" marR="10191" marT="10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7010400" y="6515100"/>
            <a:ext cx="1828800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77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HBW Math (Grades 5-8)</a:t>
            </a:r>
            <a:endParaRPr lang="en-US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53558"/>
              </p:ext>
            </p:extLst>
          </p:nvPr>
        </p:nvGraphicFramePr>
        <p:xfrm>
          <a:off x="685800" y="2971800"/>
          <a:ext cx="7772403" cy="3787985"/>
        </p:xfrm>
        <a:graphic>
          <a:graphicData uri="http://schemas.openxmlformats.org/drawingml/2006/table">
            <a:tbl>
              <a:tblPr/>
              <a:tblGrid>
                <a:gridCol w="1241293"/>
                <a:gridCol w="1241293"/>
                <a:gridCol w="1241293"/>
                <a:gridCol w="324645"/>
                <a:gridCol w="1241293"/>
                <a:gridCol w="1241293"/>
                <a:gridCol w="1241293"/>
              </a:tblGrid>
              <a:tr h="148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5 MATH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6 MATH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Common Core Clusters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Common Core Clusters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Operations &amp; Algebraic Thinking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Ratio &amp; Proportional Relationships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Number &amp; Operations in Base Ten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The Number System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Number &amp; Operations - Fractions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Expressions &amp; Equations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Measurement &amp; Data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Stats. &amp; Prob.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4.0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8.4%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8.3%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8.4%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8.3%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5936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7 MATH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8 MATH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Common Core Clusters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Common Core Clusters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Ratio &amp; Proportional Relationships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The Number</a:t>
                      </a:r>
                      <a:r>
                        <a:rPr lang="en-US" sz="1000" b="1" i="0" u="none" strike="noStrike" baseline="0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 System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4.5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3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The Number System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Expressions &amp; Equations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10.0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Expressions &amp; Equations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10.6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Functions</a:t>
                      </a:r>
                      <a:endParaRPr lang="en-US" sz="1000" b="1" i="0" u="none" strike="noStrike" dirty="0">
                        <a:solidFill>
                          <a:srgbClr val="800000"/>
                        </a:solidFill>
                        <a:effectLst/>
                        <a:latin typeface="Goudy Old Style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5.0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Geometry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8.5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8.5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Stats. &amp; Prob.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Stats. &amp; Prob.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17.2%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16.1%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11.1%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13.1%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1155700"/>
            <a:ext cx="8077200" cy="1938992"/>
          </a:xfrm>
          <a:prstGeom prst="rect">
            <a:avLst/>
          </a:prstGeom>
          <a:solidFill>
            <a:srgbClr val="FFFF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Year 1 Assessing Common Core State Standards in Math 6-8</a:t>
            </a:r>
            <a:endParaRPr lang="en-GB" sz="2000" i="1" dirty="0"/>
          </a:p>
          <a:p>
            <a:pPr>
              <a:buFont typeface="Arial" pitchFamily="34" charset="0"/>
              <a:buChar char="•"/>
            </a:pPr>
            <a:r>
              <a:rPr lang="en-GB" sz="2000" i="1" dirty="0">
                <a:solidFill>
                  <a:srgbClr val="008000"/>
                </a:solidFill>
              </a:rPr>
              <a:t> %PP is lower than DFG I Peers in </a:t>
            </a:r>
            <a:r>
              <a:rPr lang="en-GB" sz="2000" i="1" dirty="0" smtClean="0">
                <a:solidFill>
                  <a:srgbClr val="008000"/>
                </a:solidFill>
              </a:rPr>
              <a:t>Gr. 8 &amp; narrowed in Gr. 5-7</a:t>
            </a:r>
            <a:endParaRPr lang="en-GB" sz="2000" i="1" dirty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Cluster Focus Highlighted in Yellow:</a:t>
            </a:r>
          </a:p>
          <a:p>
            <a:pPr lvl="1"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sz="2000" b="1" i="1" u="sng" dirty="0" smtClean="0"/>
              <a:t>Fractions</a:t>
            </a:r>
            <a:r>
              <a:rPr lang="en-GB" sz="2000" i="1" dirty="0" smtClean="0"/>
              <a:t> in Grade 5</a:t>
            </a:r>
          </a:p>
          <a:p>
            <a:pPr lvl="1">
              <a:buFont typeface="Arial" pitchFamily="34" charset="0"/>
              <a:buChar char="•"/>
            </a:pPr>
            <a:r>
              <a:rPr lang="en-GB" sz="2000" i="1" dirty="0"/>
              <a:t> </a:t>
            </a:r>
            <a:r>
              <a:rPr lang="en-GB" sz="2000" b="1" i="1" u="sng" dirty="0" smtClean="0"/>
              <a:t>Ratio &amp; Proportional Relationships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 in Grade 7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i="1" dirty="0" smtClean="0"/>
              <a:t> </a:t>
            </a:r>
            <a:r>
              <a:rPr lang="en-GB" sz="2000" b="1" i="1" u="sng" dirty="0" smtClean="0"/>
              <a:t>Statistics &amp; Probability</a:t>
            </a:r>
            <a:r>
              <a:rPr lang="en-GB" sz="2000" b="1" i="1" dirty="0" smtClean="0"/>
              <a:t> </a:t>
            </a:r>
            <a:r>
              <a:rPr lang="en-GB" sz="2000" i="1" dirty="0" smtClean="0"/>
              <a:t>in Grades 6 &amp; 8</a:t>
            </a:r>
            <a:endParaRPr lang="en-GB" sz="2000" i="1" dirty="0"/>
          </a:p>
        </p:txBody>
      </p:sp>
      <p:sp>
        <p:nvSpPr>
          <p:cNvPr id="16" name="Oval 15"/>
          <p:cNvSpPr/>
          <p:nvPr/>
        </p:nvSpPr>
        <p:spPr>
          <a:xfrm>
            <a:off x="1905000" y="4648200"/>
            <a:ext cx="2438400" cy="228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4648200"/>
            <a:ext cx="2362200" cy="228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6553200"/>
            <a:ext cx="2438400" cy="228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6591300"/>
            <a:ext cx="2590800" cy="228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21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VHS – HSPA (11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</a:t>
            </a:r>
            <a:r>
              <a:rPr lang="en-US" sz="3600" b="1" dirty="0"/>
              <a:t>Grade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8077200" cy="1865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GB" sz="1600" b="1" i="1" dirty="0" smtClean="0">
                <a:solidFill>
                  <a:srgbClr val="008000"/>
                </a:solidFill>
              </a:rPr>
              <a:t>Overall</a:t>
            </a:r>
            <a:r>
              <a:rPr lang="en-GB" sz="1600" i="1" dirty="0" smtClean="0">
                <a:solidFill>
                  <a:srgbClr val="008000"/>
                </a:solidFill>
              </a:rPr>
              <a:t>: %PP scores have </a:t>
            </a:r>
            <a:r>
              <a:rPr lang="en-GB" sz="1600" i="1" u="sng" dirty="0" smtClean="0">
                <a:solidFill>
                  <a:srgbClr val="008000"/>
                </a:solidFill>
              </a:rPr>
              <a:t>decreased</a:t>
            </a:r>
            <a:r>
              <a:rPr lang="en-GB" sz="1600" i="1" dirty="0" smtClean="0">
                <a:solidFill>
                  <a:srgbClr val="008000"/>
                </a:solidFill>
              </a:rPr>
              <a:t> each year &amp; %PP score “gap” has </a:t>
            </a:r>
            <a:r>
              <a:rPr lang="en-GB" sz="1600" i="1" u="sng" dirty="0" smtClean="0">
                <a:solidFill>
                  <a:srgbClr val="008000"/>
                </a:solidFill>
              </a:rPr>
              <a:t>narrowed</a:t>
            </a:r>
            <a:r>
              <a:rPr lang="en-GB" sz="1600" i="1" dirty="0" smtClean="0">
                <a:solidFill>
                  <a:srgbClr val="008000"/>
                </a:solidFill>
              </a:rPr>
              <a:t> between Verona and our DFG I Peers</a:t>
            </a:r>
          </a:p>
          <a:p>
            <a:pPr marL="68580" indent="0">
              <a:buNone/>
            </a:pPr>
            <a:r>
              <a:rPr lang="en-GB" sz="1600" b="1" i="1" dirty="0" smtClean="0">
                <a:solidFill>
                  <a:srgbClr val="008000"/>
                </a:solidFill>
              </a:rPr>
              <a:t>Overall</a:t>
            </a:r>
            <a:r>
              <a:rPr lang="en-GB" sz="1600" i="1" dirty="0" smtClean="0">
                <a:solidFill>
                  <a:srgbClr val="008000"/>
                </a:solidFill>
              </a:rPr>
              <a:t>: %AP scores have</a:t>
            </a:r>
            <a:r>
              <a:rPr lang="en-GB" sz="1600" i="1" u="sng" dirty="0" smtClean="0">
                <a:solidFill>
                  <a:srgbClr val="008000"/>
                </a:solidFill>
              </a:rPr>
              <a:t> increased </a:t>
            </a:r>
            <a:r>
              <a:rPr lang="en-GB" sz="1600" i="1" dirty="0" smtClean="0">
                <a:solidFill>
                  <a:srgbClr val="008000"/>
                </a:solidFill>
              </a:rPr>
              <a:t>each year &amp; %AP score “gap” has </a:t>
            </a:r>
            <a:r>
              <a:rPr lang="en-GB" sz="1600" i="1" u="sng" dirty="0" smtClean="0">
                <a:solidFill>
                  <a:srgbClr val="008000"/>
                </a:solidFill>
              </a:rPr>
              <a:t>narrowed</a:t>
            </a:r>
            <a:r>
              <a:rPr lang="en-GB" sz="1600" i="1" dirty="0" smtClean="0">
                <a:solidFill>
                  <a:srgbClr val="008000"/>
                </a:solidFill>
              </a:rPr>
              <a:t> between Verona and our DFG I Peers</a:t>
            </a:r>
          </a:p>
          <a:p>
            <a:r>
              <a:rPr lang="en-GB" sz="1500" i="1" dirty="0" smtClean="0"/>
              <a:t>Since 2008, we have increased Advanced Placement participation &amp; performance, focused on Dual-Enrollment</a:t>
            </a:r>
            <a:r>
              <a:rPr lang="en-GB" sz="1500" i="1" dirty="0"/>
              <a:t> </a:t>
            </a:r>
            <a:r>
              <a:rPr lang="en-GB" sz="1500" i="1" dirty="0" smtClean="0"/>
              <a:t>classes to earn college credit, and created New Elective courses</a:t>
            </a:r>
            <a:endParaRPr lang="en-US" sz="1500" i="1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21272"/>
              </p:ext>
            </p:extLst>
          </p:nvPr>
        </p:nvGraphicFramePr>
        <p:xfrm>
          <a:off x="533400" y="3352800"/>
          <a:ext cx="3810000" cy="3504451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2460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 Language Arts Literacy Partial Proficient (%PP) Results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Verona PP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DFG I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3.80%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-0.70%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-0.70%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5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 Mathematics Partial Proficient Results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Verona PP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DFG I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18.40%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23.30%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10.80%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16.30%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-0.20%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30147"/>
              </p:ext>
            </p:extLst>
          </p:nvPr>
        </p:nvGraphicFramePr>
        <p:xfrm>
          <a:off x="4419600" y="3352800"/>
          <a:ext cx="4114800" cy="3504451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</a:tblGrid>
              <a:tr h="2460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 Language Arts Literacy Advanced Proficient (%AP) Results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Verona AP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DFG I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22.80%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-11.10%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19.90%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25.90%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-6.00%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14.70%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34.30%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-19.60%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23.50%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-19.90%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29.30%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-8.70%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38.70%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45.40%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-6.70%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43.20%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55.10%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-11.90%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45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 Mathematics Advanced Proficient Results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Verona AP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DFG I </a:t>
                      </a:r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30.70%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-11.80%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27.90%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41.20%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-13.30%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26.70%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-16.00%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27.50%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43.40%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-15.90%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30.60%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46.70%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-16.10%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39.60%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48.50%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-8.90%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4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40.10%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50.00%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-9.90%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44159"/>
              </p:ext>
            </p:extLst>
          </p:nvPr>
        </p:nvGraphicFramePr>
        <p:xfrm>
          <a:off x="76200" y="3429000"/>
          <a:ext cx="4288367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86374"/>
              </p:ext>
            </p:extLst>
          </p:nvPr>
        </p:nvGraphicFramePr>
        <p:xfrm>
          <a:off x="4343400" y="3429000"/>
          <a:ext cx="4495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62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VHS – Advanced Placement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13</a:t>
            </a:fld>
            <a:endParaRPr kumimoji="0"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360"/>
              </p:ext>
            </p:extLst>
          </p:nvPr>
        </p:nvGraphicFramePr>
        <p:xfrm>
          <a:off x="533400" y="3962400"/>
          <a:ext cx="8077199" cy="2057400"/>
        </p:xfrm>
        <a:graphic>
          <a:graphicData uri="http://schemas.openxmlformats.org/drawingml/2006/table">
            <a:tbl>
              <a:tblPr/>
              <a:tblGrid>
                <a:gridCol w="1154235"/>
                <a:gridCol w="919092"/>
                <a:gridCol w="857696"/>
                <a:gridCol w="857696"/>
                <a:gridCol w="857696"/>
                <a:gridCol w="857696"/>
                <a:gridCol w="857696"/>
                <a:gridCol w="857696"/>
                <a:gridCol w="857696"/>
              </a:tblGrid>
              <a:tr h="298493">
                <a:tc>
                  <a:txBody>
                    <a:bodyPr/>
                    <a:lstStyle/>
                    <a:p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6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 3’s or better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latin typeface="Calibri"/>
                          <a:ea typeface="Calibri"/>
                          <a:cs typeface="Times New Roman"/>
                        </a:rPr>
                        <a:t>??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585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tests administered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183</a:t>
                      </a: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402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397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585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# AP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0" marR="50500" marT="70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174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6" name="Content Placeholder 4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8077200" cy="2357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i="1" dirty="0" smtClean="0"/>
              <a:t>Advanced </a:t>
            </a:r>
            <a:r>
              <a:rPr lang="en-US" sz="1800" i="1" dirty="0"/>
              <a:t>Placement participation </a:t>
            </a:r>
            <a:r>
              <a:rPr lang="en-US" sz="1800" i="1" dirty="0" smtClean="0"/>
              <a:t>has been encouraged and was targeted for improvement beginning in </a:t>
            </a:r>
            <a:r>
              <a:rPr lang="en-US" sz="1800" i="1" dirty="0"/>
              <a:t>2008.  </a:t>
            </a:r>
            <a:endParaRPr lang="en-US" sz="1800" i="1" dirty="0" smtClean="0"/>
          </a:p>
          <a:p>
            <a:r>
              <a:rPr lang="en-US" sz="1800" i="1" dirty="0" smtClean="0"/>
              <a:t>To </a:t>
            </a:r>
            <a:r>
              <a:rPr lang="en-US" sz="1800" i="1" dirty="0"/>
              <a:t>achieve that, we </a:t>
            </a:r>
            <a:r>
              <a:rPr lang="en-US" sz="1800" i="1" dirty="0" smtClean="0"/>
              <a:t>have:</a:t>
            </a:r>
          </a:p>
          <a:p>
            <a:pPr lvl="1"/>
            <a:r>
              <a:rPr lang="en-US" sz="1600" i="1" dirty="0" smtClean="0"/>
              <a:t>Made it </a:t>
            </a:r>
            <a:r>
              <a:rPr lang="en-US" sz="1600" i="1" dirty="0"/>
              <a:t>easier for students to </a:t>
            </a:r>
            <a:r>
              <a:rPr lang="en-US" sz="1600" i="1" dirty="0" smtClean="0"/>
              <a:t>enroll</a:t>
            </a:r>
          </a:p>
          <a:p>
            <a:pPr lvl="1"/>
            <a:r>
              <a:rPr lang="en-US" sz="1600" i="1" dirty="0" smtClean="0"/>
              <a:t>Changed </a:t>
            </a:r>
            <a:r>
              <a:rPr lang="en-US" sz="1600" i="1" dirty="0"/>
              <a:t>the </a:t>
            </a:r>
            <a:r>
              <a:rPr lang="en-US" sz="1600" i="1" dirty="0" smtClean="0"/>
              <a:t>content and teaching assignments, </a:t>
            </a:r>
            <a:r>
              <a:rPr lang="en-US" sz="1600" i="1" dirty="0"/>
              <a:t>updated curriculum, </a:t>
            </a:r>
            <a:r>
              <a:rPr lang="en-US" sz="1600" i="1" dirty="0" smtClean="0"/>
              <a:t>and conducted </a:t>
            </a:r>
            <a:r>
              <a:rPr lang="en-US" sz="1600" i="1" dirty="0"/>
              <a:t>staff </a:t>
            </a:r>
            <a:r>
              <a:rPr lang="en-US" sz="1600" i="1" dirty="0" smtClean="0"/>
              <a:t>trainings</a:t>
            </a:r>
          </a:p>
          <a:p>
            <a:pPr lvl="1"/>
            <a:r>
              <a:rPr lang="en-US" sz="1600" i="1" dirty="0" smtClean="0"/>
              <a:t>Maintained/Increased % 3’s or better while doubling our student participation!</a:t>
            </a:r>
            <a:endParaRPr lang="en-US" sz="1600" i="1" dirty="0"/>
          </a:p>
        </p:txBody>
      </p:sp>
      <p:sp>
        <p:nvSpPr>
          <p:cNvPr id="17" name="Oval 16"/>
          <p:cNvSpPr/>
          <p:nvPr/>
        </p:nvSpPr>
        <p:spPr>
          <a:xfrm>
            <a:off x="6858000" y="3886200"/>
            <a:ext cx="914400" cy="2209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4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144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VHS AP Scholars since 2009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14</a:t>
            </a:fld>
            <a:endParaRPr kumimoji="0"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81590478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21232092">
            <a:off x="6341083" y="1137030"/>
            <a:ext cx="2776341" cy="646331"/>
          </a:xfrm>
          <a:prstGeom prst="rect">
            <a:avLst/>
          </a:prstGeom>
          <a:solidFill>
            <a:srgbClr val="526DB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FFFFFF"/>
                </a:solidFill>
                <a:latin typeface="Arial"/>
              </a:rPr>
              <a:t>12 AP Scholars in 2009; 65 </a:t>
            </a: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AP Scholars in 2014!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9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534400" cy="1011237"/>
          </a:xfrm>
        </p:spPr>
        <p:txBody>
          <a:bodyPr/>
          <a:lstStyle/>
          <a:p>
            <a:r>
              <a:rPr lang="en-US" b="1" dirty="0" smtClean="0"/>
              <a:t>AP Highlights of Spring 2014</a:t>
            </a:r>
            <a:endParaRPr lang="en-US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8858056"/>
              </p:ext>
            </p:extLst>
          </p:nvPr>
        </p:nvGraphicFramePr>
        <p:xfrm>
          <a:off x="457200" y="15240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21232092">
            <a:off x="6123444" y="2035244"/>
            <a:ext cx="2473294" cy="646331"/>
          </a:xfrm>
          <a:prstGeom prst="rect">
            <a:avLst/>
          </a:prstGeom>
          <a:solidFill>
            <a:srgbClr val="526DB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Average of 3.61 over the last six years!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08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066800"/>
          </a:xfrm>
        </p:spPr>
        <p:txBody>
          <a:bodyPr/>
          <a:lstStyle/>
          <a:p>
            <a:r>
              <a:rPr lang="en-US" b="1" dirty="0" smtClean="0"/>
              <a:t>AP Highlights of Spring 2014</a:t>
            </a:r>
            <a:endParaRPr lang="en-US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98097918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21232092">
            <a:off x="6672663" y="1253327"/>
            <a:ext cx="2115198" cy="923330"/>
          </a:xfrm>
          <a:prstGeom prst="rect">
            <a:avLst/>
          </a:prstGeom>
          <a:solidFill>
            <a:srgbClr val="526DB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Enrollment = 37% of the Senior Class!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3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1011237"/>
          </a:xfrm>
        </p:spPr>
        <p:txBody>
          <a:bodyPr/>
          <a:lstStyle/>
          <a:p>
            <a:r>
              <a:rPr lang="en-US" b="1" dirty="0" smtClean="0"/>
              <a:t>AP Highlights of Spring 2014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17</a:t>
            </a:fld>
            <a:endParaRPr kumimoji="0" lang="en-US"/>
          </a:p>
        </p:txBody>
      </p:sp>
      <p:sp>
        <p:nvSpPr>
          <p:cNvPr id="10" name="TextBox 9"/>
          <p:cNvSpPr txBox="1"/>
          <p:nvPr/>
        </p:nvSpPr>
        <p:spPr>
          <a:xfrm rot="21232092">
            <a:off x="6799336" y="1110220"/>
            <a:ext cx="2289200" cy="923330"/>
          </a:xfrm>
          <a:prstGeom prst="rect">
            <a:avLst/>
          </a:prstGeom>
          <a:solidFill>
            <a:srgbClr val="526DB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in the state of NJ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for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Participation!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26156043"/>
              </p:ext>
            </p:extLst>
          </p:nvPr>
        </p:nvGraphicFramePr>
        <p:xfrm>
          <a:off x="457200" y="1524000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1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PARCC</a:t>
            </a:r>
            <a:r>
              <a:rPr lang="en-US" dirty="0" smtClean="0"/>
              <a:t> </a:t>
            </a:r>
            <a:r>
              <a:rPr lang="en-US" sz="2700" dirty="0" smtClean="0"/>
              <a:t>(Partnership for Assessment of Readiness for College and Careers)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states make up PARCC?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Arkansas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Colorado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District of Columbia</a:t>
            </a:r>
            <a:r>
              <a:rPr lang="en-US" dirty="0"/>
              <a:t>, </a:t>
            </a:r>
            <a:r>
              <a:rPr lang="en-US" dirty="0" smtClean="0">
                <a:hlinkClick r:id="rId6"/>
              </a:rPr>
              <a:t>Illinois</a:t>
            </a:r>
            <a:r>
              <a:rPr lang="en-US" dirty="0" smtClean="0"/>
              <a:t>, </a:t>
            </a:r>
            <a:r>
              <a:rPr lang="en-US" dirty="0">
                <a:hlinkClick r:id="rId7"/>
              </a:rPr>
              <a:t>Maryland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Massachusetts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Mississippi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New Jersey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New Mexico</a:t>
            </a:r>
            <a:r>
              <a:rPr lang="en-US" dirty="0"/>
              <a:t>, </a:t>
            </a:r>
            <a:r>
              <a:rPr lang="en-US" dirty="0">
                <a:hlinkClick r:id="rId12"/>
              </a:rPr>
              <a:t>New York</a:t>
            </a:r>
            <a:r>
              <a:rPr lang="en-US" dirty="0"/>
              <a:t>, </a:t>
            </a:r>
            <a:r>
              <a:rPr lang="en-US" dirty="0">
                <a:hlinkClick r:id="rId13"/>
              </a:rPr>
              <a:t>Ohio</a:t>
            </a:r>
            <a:r>
              <a:rPr lang="en-US" dirty="0"/>
              <a:t>, and </a:t>
            </a:r>
            <a:r>
              <a:rPr lang="en-US" dirty="0">
                <a:hlinkClick r:id="rId14"/>
              </a:rPr>
              <a:t>Rhode Island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What </a:t>
            </a:r>
            <a:r>
              <a:rPr lang="en-US" b="1" dirty="0">
                <a:solidFill>
                  <a:schemeClr val="tx1"/>
                </a:solidFill>
              </a:rPr>
              <a:t>are the components of the PARCC assessment system?</a:t>
            </a:r>
          </a:p>
          <a:p>
            <a:pPr lvl="1"/>
            <a:r>
              <a:rPr lang="en-US" u="sng" dirty="0"/>
              <a:t>Performance-based assessments (PBA) </a:t>
            </a:r>
            <a:r>
              <a:rPr lang="en-US" dirty="0"/>
              <a:t>in ELA/literacy and mathematics. All students will take this summative test in March.  </a:t>
            </a:r>
            <a:endParaRPr lang="en-US" dirty="0" smtClean="0"/>
          </a:p>
          <a:p>
            <a:pPr lvl="1"/>
            <a:r>
              <a:rPr lang="en-US" u="sng" dirty="0"/>
              <a:t>End-of-year assessments (EOY) </a:t>
            </a:r>
            <a:r>
              <a:rPr lang="en-US" dirty="0"/>
              <a:t>in ELA/literacy and </a:t>
            </a:r>
            <a:r>
              <a:rPr lang="en-US" dirty="0" smtClean="0"/>
              <a:t>math in May.</a:t>
            </a:r>
          </a:p>
          <a:p>
            <a:pPr lvl="1"/>
            <a:r>
              <a:rPr lang="en-US" b="1" i="1" dirty="0"/>
              <a:t>The results will be combined with the performance-based assessment to produce a student’s summative assessment </a:t>
            </a:r>
            <a:r>
              <a:rPr lang="en-US" b="1" i="1" dirty="0" smtClean="0"/>
              <a:t>score (results will be release late September).</a:t>
            </a:r>
            <a:endParaRPr lang="en-US" b="1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506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PARCC</a:t>
            </a:r>
            <a:r>
              <a:rPr lang="en-US" dirty="0" smtClean="0"/>
              <a:t> </a:t>
            </a:r>
            <a:r>
              <a:rPr lang="en-US" sz="2700" dirty="0" smtClean="0"/>
              <a:t>(Partnership for Assessment of Readiness for College and Careers)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are we preparing for PARCC?</a:t>
            </a:r>
            <a:endParaRPr lang="en-US" dirty="0" smtClean="0"/>
          </a:p>
          <a:p>
            <a:pPr lvl="1"/>
            <a:r>
              <a:rPr lang="en-US" dirty="0" smtClean="0"/>
              <a:t>Curriculum = Common Core State Standards</a:t>
            </a:r>
          </a:p>
          <a:p>
            <a:pPr lvl="1"/>
            <a:r>
              <a:rPr lang="en-US" dirty="0" smtClean="0"/>
              <a:t>District Goal = Complex Assessments</a:t>
            </a:r>
          </a:p>
          <a:p>
            <a:pPr lvl="1"/>
            <a:r>
              <a:rPr lang="en-US" u="sng" dirty="0" smtClean="0"/>
              <a:t>Elementary</a:t>
            </a:r>
            <a:r>
              <a:rPr lang="en-US" dirty="0" smtClean="0"/>
              <a:t>: Students visit computer labs at least once per week for Reading/Writing Workshop, Math Instruction, etc.  </a:t>
            </a:r>
          </a:p>
          <a:p>
            <a:pPr lvl="1"/>
            <a:r>
              <a:rPr lang="en-US" u="sng" dirty="0" smtClean="0"/>
              <a:t>HBW</a:t>
            </a:r>
            <a:r>
              <a:rPr lang="en-US" dirty="0" smtClean="0"/>
              <a:t>: Students visit computer lab to gain familiarity with PARCC Practice Questions, Equation Editor, Highlighting of Passages, etc.*</a:t>
            </a:r>
          </a:p>
          <a:p>
            <a:pPr lvl="1"/>
            <a:r>
              <a:rPr lang="en-US" u="sng" dirty="0" smtClean="0"/>
              <a:t>VHS</a:t>
            </a:r>
            <a:r>
              <a:rPr lang="en-US" dirty="0" smtClean="0"/>
              <a:t>: Students will rotate during lunch to gain familiarity with PARCC Practice Questions, Equation Editor, Highlighting of Passages, etc.*  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364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343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Verona Public </a:t>
            </a:r>
            <a:br>
              <a:rPr lang="en-US" b="1" dirty="0" smtClean="0"/>
            </a:br>
            <a:r>
              <a:rPr lang="en-US" b="1" dirty="0" smtClean="0"/>
              <a:t>Schools Mission Statement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91000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“The mission of the Verona Public Schools, the center of </a:t>
            </a:r>
            <a:r>
              <a:rPr lang="en-US" sz="3600" dirty="0" smtClean="0">
                <a:solidFill>
                  <a:schemeClr val="tx1"/>
                </a:solidFill>
              </a:rPr>
              <a:t>an engaged and supportive community, </a:t>
            </a:r>
            <a:r>
              <a:rPr lang="en-US" sz="3600" dirty="0">
                <a:solidFill>
                  <a:schemeClr val="tx1"/>
                </a:solidFill>
              </a:rPr>
              <a:t>is to empower students to achieve their potential as </a:t>
            </a:r>
            <a:r>
              <a:rPr lang="en-US" sz="3600" u="sng" dirty="0">
                <a:solidFill>
                  <a:srgbClr val="800000"/>
                </a:solidFill>
              </a:rPr>
              <a:t>active learners </a:t>
            </a:r>
            <a:r>
              <a:rPr lang="en-US" sz="3600" dirty="0">
                <a:solidFill>
                  <a:schemeClr val="tx1"/>
                </a:solidFill>
              </a:rPr>
              <a:t>and productive citizens through </a:t>
            </a:r>
            <a:r>
              <a:rPr lang="en-US" sz="3600" u="sng" dirty="0">
                <a:solidFill>
                  <a:srgbClr val="800000"/>
                </a:solidFill>
              </a:rPr>
              <a:t>rigorous curricula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and</a:t>
            </a: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u="sng" dirty="0">
                <a:solidFill>
                  <a:srgbClr val="800000"/>
                </a:solidFill>
              </a:rPr>
              <a:t>meaningful, enriching experiences</a:t>
            </a:r>
            <a:r>
              <a:rPr lang="en-US" sz="3600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117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951464"/>
          </a:xfrm>
        </p:spPr>
        <p:txBody>
          <a:bodyPr>
            <a:normAutofit/>
          </a:bodyPr>
          <a:lstStyle/>
          <a:p>
            <a:r>
              <a:rPr lang="en-US" b="1" dirty="0" smtClean="0"/>
              <a:t>Google Chromebook Initiative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191000"/>
          </a:xfrm>
        </p:spPr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Curriculum, Instruction, and Assessment</a:t>
            </a:r>
            <a:endParaRPr lang="en-US" dirty="0" smtClean="0"/>
          </a:p>
          <a:p>
            <a:r>
              <a:rPr lang="en-US" dirty="0" smtClean="0"/>
              <a:t>215 </a:t>
            </a:r>
            <a:r>
              <a:rPr lang="en-US" dirty="0" smtClean="0"/>
              <a:t>for </a:t>
            </a:r>
            <a:r>
              <a:rPr lang="en-US" dirty="0" smtClean="0"/>
              <a:t>HBW</a:t>
            </a:r>
          </a:p>
          <a:p>
            <a:pPr lvl="2"/>
            <a:r>
              <a:rPr lang="en-US" dirty="0" smtClean="0"/>
              <a:t>7 Carts of 30 (plus 5)</a:t>
            </a:r>
            <a:endParaRPr lang="en-US" dirty="0" smtClean="0"/>
          </a:p>
          <a:p>
            <a:r>
              <a:rPr lang="en-US" dirty="0" smtClean="0"/>
              <a:t>185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VHS</a:t>
            </a:r>
          </a:p>
          <a:p>
            <a:pPr lvl="2"/>
            <a:r>
              <a:rPr lang="en-US" dirty="0" smtClean="0"/>
              <a:t>6 Carts of 30 (plus 5)</a:t>
            </a:r>
            <a:endParaRPr lang="en-US" dirty="0" smtClean="0"/>
          </a:p>
          <a:p>
            <a:r>
              <a:rPr lang="en-US" dirty="0" smtClean="0"/>
              <a:t>Wi-Fi </a:t>
            </a:r>
            <a:r>
              <a:rPr lang="en-US" dirty="0" smtClean="0"/>
              <a:t>to be installed by January 2015</a:t>
            </a:r>
          </a:p>
          <a:p>
            <a:r>
              <a:rPr lang="en-US" dirty="0" smtClean="0">
                <a:sym typeface="Wingdings"/>
              </a:rPr>
              <a:t>Strategically position the carts in each building</a:t>
            </a:r>
          </a:p>
          <a:p>
            <a:r>
              <a:rPr lang="en-US" dirty="0" smtClean="0">
                <a:sym typeface="Wingdings"/>
              </a:rPr>
              <a:t>Train teachers at Google University this spring and summer!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426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Humanities </a:t>
            </a:r>
            <a:r>
              <a:rPr lang="en-US" sz="3600" dirty="0" smtClean="0"/>
              <a:t>(Summer Curriculum)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21</a:t>
            </a:fld>
            <a:endParaRPr kumimoji="0"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70645"/>
              </p:ext>
            </p:extLst>
          </p:nvPr>
        </p:nvGraphicFramePr>
        <p:xfrm>
          <a:off x="609600" y="1509819"/>
          <a:ext cx="7924800" cy="445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681"/>
                <a:gridCol w="5835119"/>
              </a:tblGrid>
              <a:tr h="834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Elementary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ELA (Grade 3)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ELA (Grade </a:t>
                      </a:r>
                      <a:r>
                        <a:rPr lang="en-US" sz="1600" dirty="0" smtClean="0">
                          <a:effectLst/>
                        </a:rPr>
                        <a:t>4)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27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Middle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Grade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Six Social Studies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78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SUPA Non-Fiction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English II CP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Broadcast Journalism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AP US History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Modern World History CP/Honors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Criminal Justice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SUPA Human Behavior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Global Perspectives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Spanish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6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990600"/>
          </a:xfrm>
        </p:spPr>
        <p:txBody>
          <a:bodyPr/>
          <a:lstStyle/>
          <a:p>
            <a:r>
              <a:rPr lang="en-US" b="1" dirty="0" smtClean="0"/>
              <a:t>Humanities</a:t>
            </a:r>
            <a:r>
              <a:rPr lang="en-US" dirty="0" smtClean="0"/>
              <a:t> (Elementary)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Literacy across the disciplines</a:t>
            </a:r>
          </a:p>
          <a:p>
            <a:pPr lvl="1"/>
            <a:r>
              <a:rPr lang="en-US" sz="2400" dirty="0" smtClean="0"/>
              <a:t>Development of interdisciplinary units</a:t>
            </a:r>
          </a:p>
          <a:p>
            <a:pPr lvl="1"/>
            <a:r>
              <a:rPr lang="en-US" sz="2400" dirty="0" smtClean="0"/>
              <a:t>Social Studies &amp; Science 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dirty="0" smtClean="0"/>
              <a:t>Differentiation: Small group instruction during workshop </a:t>
            </a:r>
          </a:p>
          <a:p>
            <a:pPr lvl="1"/>
            <a:r>
              <a:rPr lang="en-US" sz="2400" dirty="0" smtClean="0"/>
              <a:t>Guided reading &amp; strategy groups</a:t>
            </a:r>
          </a:p>
          <a:p>
            <a:pPr lvl="1"/>
            <a:r>
              <a:rPr lang="en-US" sz="2400" dirty="0" smtClean="0"/>
              <a:t>Partnerships</a:t>
            </a:r>
          </a:p>
          <a:p>
            <a:pPr lvl="1"/>
            <a:r>
              <a:rPr lang="en-US" sz="2400" dirty="0" smtClean="0"/>
              <a:t>Book clubs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37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58144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Family Literacy Night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86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4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Humanities </a:t>
            </a:r>
            <a:r>
              <a:rPr lang="en-US" dirty="0" smtClean="0"/>
              <a:t>(HBW)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Adoption of </a:t>
            </a:r>
            <a:r>
              <a:rPr lang="en-US" b="1" dirty="0" smtClean="0"/>
              <a:t>New ELA series </a:t>
            </a:r>
            <a:endParaRPr lang="en-US" b="1" dirty="0"/>
          </a:p>
          <a:p>
            <a:pPr lvl="1"/>
            <a:r>
              <a:rPr lang="en-US" dirty="0" smtClean="0"/>
              <a:t>Grades </a:t>
            </a:r>
            <a:r>
              <a:rPr lang="en-US" dirty="0" smtClean="0"/>
              <a:t>Five, Six, Seven</a:t>
            </a:r>
          </a:p>
          <a:p>
            <a:pPr lvl="1"/>
            <a:r>
              <a:rPr lang="en-US" dirty="0" smtClean="0"/>
              <a:t>Online student accounts help to engage students in PARCC preparation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Promotion of </a:t>
            </a:r>
            <a:r>
              <a:rPr lang="en-US" b="1" dirty="0"/>
              <a:t>informational based </a:t>
            </a:r>
            <a:r>
              <a:rPr lang="en-US" b="1" dirty="0" smtClean="0"/>
              <a:t>reading across the disciplines </a:t>
            </a:r>
            <a:endParaRPr lang="en-US" b="1" dirty="0"/>
          </a:p>
          <a:p>
            <a:pPr lvl="1"/>
            <a:r>
              <a:rPr lang="en-US" dirty="0" smtClean="0"/>
              <a:t>Continued work with Periodicals </a:t>
            </a:r>
            <a:endParaRPr lang="en-US" dirty="0"/>
          </a:p>
          <a:p>
            <a:pPr lvl="1"/>
            <a:r>
              <a:rPr lang="en-US" dirty="0"/>
              <a:t>Connecting with fiction/literature 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source analysis </a:t>
            </a:r>
            <a:endParaRPr lang="en-US" dirty="0" smtClean="0"/>
          </a:p>
          <a:p>
            <a:pPr lvl="1"/>
            <a:r>
              <a:rPr lang="en-US" dirty="0" smtClean="0"/>
              <a:t>Document Based Questions (DBQs)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72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Humanities</a:t>
            </a:r>
            <a:r>
              <a:rPr lang="en-US" dirty="0" smtClean="0"/>
              <a:t> </a:t>
            </a:r>
            <a:r>
              <a:rPr lang="en-US" dirty="0" smtClean="0"/>
              <a:t>(VHS)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267200"/>
          </a:xfrm>
        </p:spPr>
        <p:txBody>
          <a:bodyPr>
            <a:normAutofit/>
          </a:bodyPr>
          <a:lstStyle/>
          <a:p>
            <a:r>
              <a:rPr lang="en-US" dirty="0"/>
              <a:t>Promotion of </a:t>
            </a:r>
            <a:r>
              <a:rPr lang="en-US" b="1" dirty="0"/>
              <a:t>informational based reading </a:t>
            </a:r>
            <a:r>
              <a:rPr lang="en-US" dirty="0"/>
              <a:t>across the disciplines </a:t>
            </a:r>
          </a:p>
          <a:p>
            <a:pPr lvl="1"/>
            <a:r>
              <a:rPr lang="en-US" dirty="0"/>
              <a:t>Connecting with fiction/literature 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source analysis </a:t>
            </a:r>
          </a:p>
          <a:p>
            <a:pPr lvl="1"/>
            <a:r>
              <a:rPr lang="en-US" dirty="0"/>
              <a:t>Document based questions (DBQs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/>
              <a:t>Expansion of </a:t>
            </a:r>
            <a:r>
              <a:rPr lang="en-US" b="1" dirty="0" smtClean="0"/>
              <a:t>dual enrollment </a:t>
            </a:r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Nonfiction</a:t>
            </a:r>
          </a:p>
          <a:p>
            <a:pPr lvl="1"/>
            <a:r>
              <a:rPr lang="en-US" dirty="0" smtClean="0"/>
              <a:t>Human Behavior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36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Humanities</a:t>
            </a:r>
            <a:r>
              <a:rPr lang="en-US" dirty="0" smtClean="0"/>
              <a:t> (World Language)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of </a:t>
            </a:r>
            <a:r>
              <a:rPr lang="en-US" b="1" dirty="0" smtClean="0"/>
              <a:t>Common assessments </a:t>
            </a:r>
            <a:r>
              <a:rPr lang="en-US" dirty="0"/>
              <a:t>foster growth on promoting the four domains of the target language</a:t>
            </a:r>
          </a:p>
          <a:p>
            <a:pPr lvl="1"/>
            <a:r>
              <a:rPr lang="en-US" dirty="0" smtClean="0"/>
              <a:t>With focus upon: </a:t>
            </a:r>
            <a:r>
              <a:rPr lang="en-US" i="1" dirty="0" smtClean="0"/>
              <a:t>Speaking &amp; Listening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626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990600"/>
          </a:xfrm>
        </p:spPr>
        <p:txBody>
          <a:bodyPr/>
          <a:lstStyle/>
          <a:p>
            <a:r>
              <a:rPr lang="en-US" b="1" dirty="0" smtClean="0"/>
              <a:t>Special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191000"/>
          </a:xfrm>
        </p:spPr>
        <p:txBody>
          <a:bodyPr/>
          <a:lstStyle/>
          <a:p>
            <a:r>
              <a:rPr lang="en-US" dirty="0" smtClean="0"/>
              <a:t>Summer Curriculum Writing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Preschool Revision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Consumer Math (Revision of Levels I and II)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Job Sampling/Transition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99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914400"/>
          </a:xfrm>
        </p:spPr>
        <p:txBody>
          <a:bodyPr/>
          <a:lstStyle/>
          <a:p>
            <a:r>
              <a:rPr lang="en-US" b="1" dirty="0" smtClean="0"/>
              <a:t>Preschool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191000"/>
          </a:xfrm>
        </p:spPr>
        <p:txBody>
          <a:bodyPr/>
          <a:lstStyle/>
          <a:p>
            <a:r>
              <a:rPr lang="en-US" dirty="0" smtClean="0"/>
              <a:t>The NJ Preschool Teaching Standards now match the Common Core Standards for kindergarten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More clarity as to what students should know by the end of the 4 yr old year in preschool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End of unit assessments are being created for ALL the new math and LAL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275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Consumer </a:t>
            </a:r>
            <a:r>
              <a:rPr lang="en-US" b="1" dirty="0" smtClean="0"/>
              <a:t>Math </a:t>
            </a:r>
            <a:r>
              <a:rPr lang="en-US" dirty="0" smtClean="0"/>
              <a:t>(VHS)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is framed around many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Life and Careers Standards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Provides alternative options for students in math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Level I teaches students many isolated skills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Level II teaches students to develop realistic financial goals</a:t>
            </a:r>
            <a:r>
              <a:rPr lang="en-US" dirty="0"/>
              <a:t> </a:t>
            </a:r>
            <a:r>
              <a:rPr lang="en-US" dirty="0" smtClean="0"/>
              <a:t>and to develop and maintain a budget.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13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msacademy.in/pmposters/jpg/02%20begin%20with%20the%20end%20in%20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9" y="190684"/>
            <a:ext cx="8664962" cy="64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876800"/>
            <a:ext cx="7543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bg1"/>
                </a:solidFill>
              </a:rPr>
              <a:t>District Goal</a:t>
            </a:r>
            <a:r>
              <a:rPr lang="en-US" sz="2200" b="1" dirty="0" smtClean="0">
                <a:solidFill>
                  <a:schemeClr val="bg1"/>
                </a:solidFill>
              </a:rPr>
              <a:t>: </a:t>
            </a:r>
            <a:r>
              <a:rPr lang="en-US" sz="2200" b="1" i="1" dirty="0">
                <a:solidFill>
                  <a:schemeClr val="bg1"/>
                </a:solidFill>
              </a:rPr>
              <a:t>Facilitate the creation or revision of assessments and performance tasks that will be common to the department and that will reflect levels of complexity and depth of knowledge</a:t>
            </a:r>
            <a:r>
              <a:rPr lang="en-US" sz="2200" b="1" i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6400800"/>
            <a:ext cx="6629400" cy="28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Job Sampling/</a:t>
            </a:r>
            <a:r>
              <a:rPr lang="en-US" b="1" dirty="0" smtClean="0"/>
              <a:t>Transition </a:t>
            </a:r>
            <a:r>
              <a:rPr lang="en-US" dirty="0" smtClean="0"/>
              <a:t>(VHS)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080029"/>
          </a:xfrm>
        </p:spPr>
        <p:txBody>
          <a:bodyPr/>
          <a:lstStyle/>
          <a:p>
            <a:r>
              <a:rPr lang="en-US" dirty="0" smtClean="0"/>
              <a:t>Two courses are more of a program than a curriculum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Program for students who are exploring post-secondary options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dirty="0" smtClean="0"/>
              <a:t>Curriculum is framed around many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Life and Careers Standards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939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STEM </a:t>
            </a:r>
            <a:r>
              <a:rPr lang="en-US" sz="3600" dirty="0" smtClean="0"/>
              <a:t>(Summer Curriculum)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31</a:t>
            </a:fld>
            <a:endParaRPr kumimoji="0"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38953"/>
              </p:ext>
            </p:extLst>
          </p:nvPr>
        </p:nvGraphicFramePr>
        <p:xfrm>
          <a:off x="609600" y="1600200"/>
          <a:ext cx="7848600" cy="4390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588"/>
                <a:gridCol w="5779012"/>
              </a:tblGrid>
              <a:tr h="1659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Elementary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Math </a:t>
                      </a:r>
                      <a:r>
                        <a:rPr lang="en-US" sz="1600" dirty="0">
                          <a:effectLst/>
                        </a:rPr>
                        <a:t>(Grade 3)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Math (</a:t>
                      </a:r>
                      <a:r>
                        <a:rPr lang="en-US" sz="1600" dirty="0" smtClean="0">
                          <a:effectLst/>
                        </a:rPr>
                        <a:t>Grade 4)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Engineering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by Design (EbD</a:t>
                      </a:r>
                      <a:r>
                        <a:rPr lang="en-US" sz="1600" baseline="0" dirty="0" smtClean="0">
                          <a:effectLst/>
                        </a:rPr>
                        <a:t> - </a:t>
                      </a:r>
                      <a:r>
                        <a:rPr lang="en-US" sz="1600" dirty="0" smtClean="0">
                          <a:effectLst/>
                        </a:rPr>
                        <a:t>Grades </a:t>
                      </a:r>
                      <a:r>
                        <a:rPr lang="en-US" sz="1600" dirty="0" smtClean="0">
                          <a:effectLst/>
                        </a:rPr>
                        <a:t>3 &amp; 4)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475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Middle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Intro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to Computers (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Comp. Sci.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Grade 5)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Intro to Computer Programing (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Comp. Sci.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Grade 6)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1255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Algebra II CP/Honors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AP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Environmental Science (APES)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6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STEM</a:t>
            </a:r>
            <a:r>
              <a:rPr lang="en-US" dirty="0" smtClean="0"/>
              <a:t>(Elementary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Math</a:t>
            </a:r>
          </a:p>
          <a:p>
            <a:pPr lvl="1"/>
            <a:r>
              <a:rPr lang="en-US" b="1" dirty="0" smtClean="0"/>
              <a:t>Unit Focus: </a:t>
            </a:r>
            <a:r>
              <a:rPr lang="en-US" dirty="0" smtClean="0"/>
              <a:t>Aligning to the CCSS</a:t>
            </a:r>
          </a:p>
          <a:p>
            <a:pPr lvl="1"/>
            <a:r>
              <a:rPr lang="en-US" b="1" dirty="0" smtClean="0"/>
              <a:t>Compaction: </a:t>
            </a:r>
            <a:r>
              <a:rPr lang="en-US" dirty="0" smtClean="0"/>
              <a:t>4 or 5 units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EbD</a:t>
            </a:r>
            <a:endParaRPr lang="en-US" b="1" dirty="0" smtClean="0"/>
          </a:p>
          <a:p>
            <a:pPr lvl="1"/>
            <a:r>
              <a:rPr lang="en-US" dirty="0" smtClean="0"/>
              <a:t>Year 1: Water</a:t>
            </a:r>
          </a:p>
          <a:p>
            <a:pPr lvl="1"/>
            <a:r>
              <a:rPr lang="en-US" dirty="0" smtClean="0"/>
              <a:t>Year 2: Renewable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34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STEM</a:t>
            </a:r>
            <a:r>
              <a:rPr lang="en-US" dirty="0" smtClean="0"/>
              <a:t> (HBW)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777317" cy="3508977"/>
          </a:xfrm>
        </p:spPr>
        <p:txBody>
          <a:bodyPr>
            <a:normAutofit/>
          </a:bodyPr>
          <a:lstStyle/>
          <a:p>
            <a:r>
              <a:rPr lang="en-US" b="1" dirty="0" smtClean="0"/>
              <a:t>Comp. Sci. </a:t>
            </a:r>
            <a:r>
              <a:rPr lang="en-US" b="1" dirty="0" smtClean="0"/>
              <a:t>Cycles </a:t>
            </a:r>
            <a:r>
              <a:rPr lang="en-US" dirty="0" smtClean="0"/>
              <a:t>for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Grades</a:t>
            </a:r>
            <a:endParaRPr lang="en-US" b="1" dirty="0"/>
          </a:p>
          <a:p>
            <a:pPr lvl="1"/>
            <a:r>
              <a:rPr lang="en-US" dirty="0" smtClean="0"/>
              <a:t>Intro to Computers</a:t>
            </a:r>
          </a:p>
          <a:p>
            <a:pPr lvl="1"/>
            <a:r>
              <a:rPr lang="en-US" dirty="0" smtClean="0"/>
              <a:t>Intro to Computer Programing 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Promotion of </a:t>
            </a:r>
            <a:r>
              <a:rPr lang="en-US" b="1" dirty="0" smtClean="0"/>
              <a:t>Coding </a:t>
            </a:r>
            <a:r>
              <a:rPr lang="en-US" dirty="0" smtClean="0"/>
              <a:t>and</a:t>
            </a:r>
            <a:r>
              <a:rPr lang="en-US" b="1" dirty="0" smtClean="0"/>
              <a:t> STEM focus</a:t>
            </a:r>
            <a:endParaRPr lang="en-US" b="1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257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STEM</a:t>
            </a:r>
            <a:r>
              <a:rPr lang="en-US" dirty="0" smtClean="0"/>
              <a:t> </a:t>
            </a:r>
            <a:r>
              <a:rPr lang="en-US" dirty="0" smtClean="0"/>
              <a:t>(VHS)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Algebra 2</a:t>
            </a:r>
          </a:p>
          <a:p>
            <a:pPr lvl="1"/>
            <a:r>
              <a:rPr lang="en-US" dirty="0" smtClean="0"/>
              <a:t>Alignment to PARCC</a:t>
            </a:r>
            <a:endParaRPr lang="en-US" dirty="0" smtClean="0"/>
          </a:p>
          <a:p>
            <a:r>
              <a:rPr lang="en-US" b="1" dirty="0" smtClean="0"/>
              <a:t>AP </a:t>
            </a:r>
            <a:r>
              <a:rPr lang="en-US" b="1" dirty="0" smtClean="0"/>
              <a:t>Environmental Science (APES)</a:t>
            </a:r>
          </a:p>
          <a:p>
            <a:pPr lvl="1"/>
            <a:r>
              <a:rPr lang="en-US" b="1" dirty="0" smtClean="0"/>
              <a:t>UbD Approach </a:t>
            </a:r>
            <a:r>
              <a:rPr lang="en-US" dirty="0" smtClean="0"/>
              <a:t>combined with the </a:t>
            </a:r>
            <a:r>
              <a:rPr lang="en-US" b="1" dirty="0" smtClean="0"/>
              <a:t>College Board </a:t>
            </a:r>
            <a:r>
              <a:rPr lang="en-US" b="1" dirty="0" smtClean="0"/>
              <a:t>Guidelines</a:t>
            </a:r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11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STEM</a:t>
            </a:r>
            <a:r>
              <a:rPr lang="en-US" dirty="0" smtClean="0"/>
              <a:t> (District)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Next Generation Science Standards</a:t>
            </a:r>
          </a:p>
          <a:p>
            <a:pPr lvl="1"/>
            <a:r>
              <a:rPr lang="en-US" dirty="0" smtClean="0"/>
              <a:t>Adopted by the State Board in August</a:t>
            </a:r>
          </a:p>
          <a:p>
            <a:pPr lvl="1"/>
            <a:r>
              <a:rPr lang="en-US" dirty="0" smtClean="0"/>
              <a:t>Implementation Timeline:</a:t>
            </a:r>
          </a:p>
          <a:p>
            <a:pPr lvl="2"/>
            <a:r>
              <a:rPr lang="en-US" dirty="0" smtClean="0"/>
              <a:t>Grades 6-12:   2016-17</a:t>
            </a:r>
          </a:p>
          <a:p>
            <a:pPr lvl="2"/>
            <a:r>
              <a:rPr lang="en-US" dirty="0" smtClean="0"/>
              <a:t>Grades K-5:     2017-18</a:t>
            </a:r>
          </a:p>
          <a:p>
            <a:pPr lvl="1"/>
            <a:r>
              <a:rPr lang="en-US" dirty="0" smtClean="0"/>
              <a:t>Science Curriculum to be rewritten to include aspects of Engineering and Design</a:t>
            </a:r>
            <a:endParaRPr lang="en-US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48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4A8617-D83B-4B2C-B07B-D757EF7B7F98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8131" name="Title 1"/>
          <p:cNvSpPr>
            <a:spLocks/>
          </p:cNvSpPr>
          <p:nvPr/>
        </p:nvSpPr>
        <p:spPr bwMode="auto">
          <a:xfrm>
            <a:off x="152400" y="76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College Acceptances for 2013-14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44877"/>
              </p:ext>
            </p:extLst>
          </p:nvPr>
        </p:nvGraphicFramePr>
        <p:xfrm>
          <a:off x="76200" y="762000"/>
          <a:ext cx="89535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Document" r:id="rId4" imgW="14782800" imgH="9410700" progId="Word.Document.12">
                  <p:embed/>
                </p:oleObj>
              </mc:Choice>
              <mc:Fallback>
                <p:oleObj name="Document" r:id="rId4" imgW="14782800" imgH="941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0"/>
                        <a:ext cx="89535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72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10600" cy="91757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District Goal = Complex Assessments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205064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US" altLang="en-US" sz="3200" dirty="0" smtClean="0">
                <a:cs typeface="Cambria Math" pitchFamily="18" charset="0"/>
              </a:rPr>
              <a:t>Focus </a:t>
            </a:r>
            <a:r>
              <a:rPr lang="en-US" altLang="en-US" sz="3200" dirty="0">
                <a:cs typeface="Cambria Math" pitchFamily="18" charset="0"/>
              </a:rPr>
              <a:t>on enriching question complexity to approach PARCC</a:t>
            </a:r>
          </a:p>
          <a:p>
            <a:pPr marL="857250" lvl="1" indent="-457200"/>
            <a:r>
              <a:rPr lang="en-US" altLang="en-US" sz="3200" dirty="0">
                <a:solidFill>
                  <a:srgbClr val="800000"/>
                </a:solidFill>
                <a:cs typeface="Cambria Math" pitchFamily="18" charset="0"/>
              </a:rPr>
              <a:t>1/3 DOK 1 : 1/3 DOK 2 : 1/3 DOK 3 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to mimic EOY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(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May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PARCC Tests)</a:t>
            </a:r>
            <a:endParaRPr lang="en-US" altLang="en-US" sz="3200" dirty="0">
              <a:solidFill>
                <a:srgbClr val="800000"/>
              </a:solidFill>
              <a:cs typeface="Cambria Math" pitchFamily="18" charset="0"/>
            </a:endParaRPr>
          </a:p>
          <a:p>
            <a:pPr marL="857250" lvl="1" indent="-457200"/>
            <a:r>
              <a:rPr lang="en-US" altLang="en-US" sz="3200" dirty="0">
                <a:solidFill>
                  <a:srgbClr val="800000"/>
                </a:solidFill>
                <a:cs typeface="Cambria Math" pitchFamily="18" charset="0"/>
              </a:rPr>
              <a:t>Transfer Tasks should approach DOK 4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to mimic PBA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(March </a:t>
            </a:r>
            <a:r>
              <a:rPr lang="en-US" altLang="en-US" sz="3200" dirty="0" smtClean="0">
                <a:solidFill>
                  <a:srgbClr val="800000"/>
                </a:solidFill>
                <a:cs typeface="Cambria Math" pitchFamily="18" charset="0"/>
              </a:rPr>
              <a:t>PARCC Tests)</a:t>
            </a:r>
            <a:endParaRPr lang="en-US" altLang="en-US" sz="3200" dirty="0">
              <a:solidFill>
                <a:srgbClr val="800000"/>
              </a:solidFill>
              <a:cs typeface="Cambria Math" pitchFamily="18" charset="0"/>
            </a:endParaRPr>
          </a:p>
        </p:txBody>
      </p:sp>
      <p:pic>
        <p:nvPicPr>
          <p:cNvPr id="2" name="Picture 1" descr="DOK Picture Levels 1-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894"/>
            <a:ext cx="8686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13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600" b="1" dirty="0" smtClean="0">
                <a:solidFill>
                  <a:srgbClr val="94C600"/>
                </a:solidFill>
              </a:rPr>
              <a:t>Verona Student Growth Objectives (VGOs)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3494500" cy="541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</a:pPr>
            <a:endParaRPr lang="en-US" altLang="zh-CN" sz="1400" b="1" dirty="0" smtClean="0">
              <a:solidFill>
                <a:schemeClr val="tx1"/>
              </a:solidFill>
              <a:ea typeface="宋体" pitchFamily="2" charset="-122"/>
            </a:endParaRPr>
          </a:p>
          <a:p>
            <a:r>
              <a:rPr lang="en-US" altLang="zh-CN" sz="4200" dirty="0" smtClean="0">
                <a:solidFill>
                  <a:srgbClr val="800000"/>
                </a:solidFill>
                <a:ea typeface="宋体" pitchFamily="2" charset="-122"/>
              </a:rPr>
              <a:t>Streamlined Excel </a:t>
            </a:r>
            <a:r>
              <a:rPr lang="en-US" altLang="zh-CN" sz="4200" dirty="0">
                <a:solidFill>
                  <a:srgbClr val="800000"/>
                </a:solidFill>
                <a:ea typeface="宋体" pitchFamily="2" charset="-122"/>
              </a:rPr>
              <a:t>Form </a:t>
            </a:r>
            <a:r>
              <a:rPr lang="en-US" altLang="zh-CN" sz="4200" dirty="0" smtClean="0">
                <a:solidFill>
                  <a:srgbClr val="0000FF"/>
                </a:solidFill>
                <a:ea typeface="宋体" pitchFamily="2" charset="-122"/>
                <a:hlinkClick r:id="rId3"/>
              </a:rPr>
              <a:t>http</a:t>
            </a:r>
            <a:r>
              <a:rPr lang="en-US" altLang="zh-CN" sz="4200" dirty="0">
                <a:solidFill>
                  <a:srgbClr val="0000FF"/>
                </a:solidFill>
                <a:ea typeface="宋体" pitchFamily="2" charset="-122"/>
                <a:hlinkClick r:id="rId3"/>
              </a:rPr>
              <a:t>://www.veronaschools.org/Page/</a:t>
            </a:r>
            <a:r>
              <a:rPr lang="en-US" altLang="zh-CN" sz="4200" dirty="0" smtClean="0">
                <a:solidFill>
                  <a:srgbClr val="0000FF"/>
                </a:solidFill>
                <a:ea typeface="宋体" pitchFamily="2" charset="-122"/>
                <a:hlinkClick r:id="rId3"/>
              </a:rPr>
              <a:t>4343</a:t>
            </a:r>
            <a:r>
              <a:rPr lang="en-US" altLang="zh-CN" sz="42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</a:p>
          <a:p>
            <a:r>
              <a:rPr lang="en-US" altLang="zh-CN" sz="4200" dirty="0" smtClean="0">
                <a:solidFill>
                  <a:srgbClr val="800000"/>
                </a:solidFill>
                <a:ea typeface="宋体" pitchFamily="2" charset="-122"/>
              </a:rPr>
              <a:t>Data form included</a:t>
            </a:r>
          </a:p>
          <a:p>
            <a:r>
              <a:rPr lang="en-US" altLang="en-US" sz="4200" dirty="0">
                <a:solidFill>
                  <a:srgbClr val="800000"/>
                </a:solidFill>
                <a:cs typeface="Cambria Math" pitchFamily="18" charset="0"/>
              </a:rPr>
              <a:t>D</a:t>
            </a:r>
            <a:r>
              <a:rPr lang="en-US" altLang="en-US" sz="4200" dirty="0" smtClean="0">
                <a:solidFill>
                  <a:srgbClr val="800000"/>
                </a:solidFill>
                <a:cs typeface="Cambria Math" pitchFamily="18" charset="0"/>
              </a:rPr>
              <a:t>esigned &amp; vetted </a:t>
            </a:r>
            <a:r>
              <a:rPr lang="en-US" altLang="en-US" sz="4200" dirty="0">
                <a:solidFill>
                  <a:srgbClr val="800000"/>
                </a:solidFill>
                <a:cs typeface="Cambria Math" pitchFamily="18" charset="0"/>
              </a:rPr>
              <a:t>using </a:t>
            </a:r>
            <a:r>
              <a:rPr lang="en-US" altLang="en-US" sz="4200" u="sng" dirty="0" smtClean="0">
                <a:solidFill>
                  <a:srgbClr val="0070C0"/>
                </a:solidFill>
                <a:cs typeface="Cambria Math" pitchFamily="18" charset="0"/>
              </a:rPr>
              <a:t>Assessment </a:t>
            </a:r>
            <a:r>
              <a:rPr lang="en-US" altLang="en-US" sz="4200" u="sng" dirty="0">
                <a:solidFill>
                  <a:srgbClr val="0070C0"/>
                </a:solidFill>
                <a:cs typeface="Cambria Math" pitchFamily="18" charset="0"/>
              </a:rPr>
              <a:t>Blueprint </a:t>
            </a:r>
            <a:r>
              <a:rPr lang="en-US" altLang="en-US" sz="4200" u="sng" dirty="0" smtClean="0">
                <a:solidFill>
                  <a:srgbClr val="0070C0"/>
                </a:solidFill>
                <a:cs typeface="Cambria Math" pitchFamily="18" charset="0"/>
              </a:rPr>
              <a:t>Spreadsheet</a:t>
            </a:r>
            <a:endParaRPr lang="en-US" altLang="zh-CN" sz="4200" b="1" dirty="0" smtClean="0">
              <a:ea typeface="宋体" pitchFamily="2" charset="-122"/>
            </a:endParaRPr>
          </a:p>
          <a:p>
            <a:pPr lvl="2"/>
            <a:r>
              <a:rPr lang="en-US" altLang="zh-CN" sz="3800" dirty="0" smtClean="0">
                <a:solidFill>
                  <a:srgbClr val="800000"/>
                </a:solidFill>
                <a:ea typeface="宋体" pitchFamily="2" charset="-122"/>
              </a:rPr>
              <a:t>Teacher Driven!</a:t>
            </a:r>
            <a:endParaRPr lang="en-US" altLang="zh-CN" sz="3800" dirty="0" smtClean="0">
              <a:ea typeface="宋体" pitchFamily="2" charset="-122"/>
            </a:endParaRPr>
          </a:p>
          <a:p>
            <a:pPr marL="457200" indent="-457200"/>
            <a:endParaRPr lang="en-US" altLang="en-US" sz="2400" dirty="0" smtClean="0">
              <a:cs typeface="Cambria Math" pitchFamily="18" charset="0"/>
            </a:endParaRPr>
          </a:p>
        </p:txBody>
      </p:sp>
      <p:pic>
        <p:nvPicPr>
          <p:cNvPr id="3074" name="Picture 2" descr="C:\Users\gstevenson\AppData\Local\Microsoft\Windows\Temporary Internet Files\Content.Outlook\KVFN2WYF\Screen Shot 2014-08-29 at 2 33 08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82" y="1219200"/>
            <a:ext cx="5372218" cy="55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stevenson\AppData\Local\Microsoft\Windows\Temporary Internet Files\Content.Outlook\KVFN2WYF\Screen Shot 2014-08-29 at 2 46 52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066800"/>
            <a:ext cx="536373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stevenson\AppData\Local\Microsoft\Windows\Temporary Internet Files\Content.Outlook\KVFN2WYF\Screen Shot 2014-08-29 at 2 49 4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01" y="1143000"/>
            <a:ext cx="5573299" cy="57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62400" y="1295400"/>
            <a:ext cx="5340991" cy="5730240"/>
            <a:chOff x="3985142" y="1203961"/>
            <a:chExt cx="5340991" cy="5654040"/>
          </a:xfrm>
        </p:grpSpPr>
        <p:pic>
          <p:nvPicPr>
            <p:cNvPr id="5122" name="Picture 2" descr="http://i.cdn.turner.com/dr/golf/www/release/sites/default/files/Riggs-BIG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3" r="32317"/>
            <a:stretch/>
          </p:blipFill>
          <p:spPr bwMode="auto">
            <a:xfrm>
              <a:off x="3985142" y="1203961"/>
              <a:ext cx="5340991" cy="565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8107680" y="5364480"/>
              <a:ext cx="731520" cy="73152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VGO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68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8153400" cy="91757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VGO Road Map of Success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20698" r="18501" b="4651"/>
          <a:stretch/>
        </p:blipFill>
        <p:spPr bwMode="auto">
          <a:xfrm>
            <a:off x="762000" y="1447800"/>
            <a:ext cx="762000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90600" y="2209800"/>
            <a:ext cx="1600200" cy="1295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5105400"/>
            <a:ext cx="1676400" cy="1371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4953000"/>
            <a:ext cx="1676400" cy="152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7620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2014-15 Teacher Evaluation Updates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24400"/>
          </a:xfrm>
        </p:spPr>
        <p:txBody>
          <a:bodyPr>
            <a:noAutofit/>
          </a:bodyPr>
          <a:lstStyle/>
          <a:p>
            <a:pPr marL="34925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In </a:t>
            </a:r>
            <a:r>
              <a:rPr lang="en-US" sz="2200" dirty="0">
                <a:solidFill>
                  <a:srgbClr val="FF0000"/>
                </a:solidFill>
              </a:rPr>
              <a:t>2012-13, we observed </a:t>
            </a:r>
            <a:r>
              <a:rPr lang="en-US" sz="2200" u="sng" dirty="0">
                <a:solidFill>
                  <a:srgbClr val="FF0000"/>
                </a:solidFill>
              </a:rPr>
              <a:t>tenured teachers 1 time </a:t>
            </a:r>
            <a:r>
              <a:rPr lang="en-US" sz="2200" dirty="0">
                <a:solidFill>
                  <a:srgbClr val="FF0000"/>
                </a:solidFill>
              </a:rPr>
              <a:t>and </a:t>
            </a:r>
            <a:r>
              <a:rPr lang="en-US" sz="2200" u="sng" dirty="0">
                <a:solidFill>
                  <a:srgbClr val="FF0000"/>
                </a:solidFill>
              </a:rPr>
              <a:t>non-tenured teachers 3 </a:t>
            </a:r>
            <a:r>
              <a:rPr lang="en-US" sz="2200" u="sng" dirty="0" smtClean="0">
                <a:solidFill>
                  <a:srgbClr val="FF0000"/>
                </a:solidFill>
              </a:rPr>
              <a:t>times </a:t>
            </a:r>
            <a:r>
              <a:rPr lang="en-US" sz="2200" dirty="0" smtClean="0">
                <a:solidFill>
                  <a:srgbClr val="FF0000"/>
                </a:solidFill>
              </a:rPr>
              <a:t>for a total of </a:t>
            </a:r>
            <a:r>
              <a:rPr lang="en-US" sz="2200" b="1" dirty="0" smtClean="0">
                <a:solidFill>
                  <a:srgbClr val="FF0000"/>
                </a:solidFill>
              </a:rPr>
              <a:t>300 observations</a:t>
            </a:r>
            <a:r>
              <a:rPr lang="en-US" sz="2200" dirty="0" smtClean="0">
                <a:solidFill>
                  <a:srgbClr val="FF0000"/>
                </a:solidFill>
              </a:rPr>
              <a:t>. </a:t>
            </a:r>
          </a:p>
          <a:p>
            <a:pPr marL="34925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In </a:t>
            </a:r>
            <a:r>
              <a:rPr lang="en-US" sz="2200" dirty="0">
                <a:solidFill>
                  <a:srgbClr val="008000"/>
                </a:solidFill>
              </a:rPr>
              <a:t>2013-14, we observed </a:t>
            </a:r>
            <a:r>
              <a:rPr lang="en-US" sz="2200" u="sng" dirty="0">
                <a:solidFill>
                  <a:srgbClr val="008000"/>
                </a:solidFill>
              </a:rPr>
              <a:t>tenured </a:t>
            </a:r>
            <a:r>
              <a:rPr lang="en-US" sz="2200" u="sng" dirty="0" smtClean="0">
                <a:solidFill>
                  <a:srgbClr val="008000"/>
                </a:solidFill>
              </a:rPr>
              <a:t>teachers 3 times </a:t>
            </a:r>
            <a:r>
              <a:rPr lang="en-US" sz="2200" dirty="0" smtClean="0">
                <a:solidFill>
                  <a:srgbClr val="008000"/>
                </a:solidFill>
              </a:rPr>
              <a:t>and </a:t>
            </a:r>
            <a:r>
              <a:rPr lang="en-US" sz="2200" u="sng" dirty="0" smtClean="0">
                <a:solidFill>
                  <a:srgbClr val="008000"/>
                </a:solidFill>
              </a:rPr>
              <a:t>non-tenured teachers 3 times </a:t>
            </a:r>
            <a:r>
              <a:rPr lang="en-US" sz="2200" dirty="0" smtClean="0">
                <a:solidFill>
                  <a:srgbClr val="008000"/>
                </a:solidFill>
              </a:rPr>
              <a:t>for a total of </a:t>
            </a:r>
            <a:r>
              <a:rPr lang="en-US" sz="2200" b="1" dirty="0" smtClean="0">
                <a:solidFill>
                  <a:srgbClr val="008000"/>
                </a:solidFill>
              </a:rPr>
              <a:t>550 observations</a:t>
            </a:r>
            <a:r>
              <a:rPr lang="en-US" sz="2200" dirty="0" smtClean="0">
                <a:solidFill>
                  <a:srgbClr val="008000"/>
                </a:solidFill>
              </a:rPr>
              <a:t>.</a:t>
            </a:r>
          </a:p>
          <a:p>
            <a:pPr marL="349250" indent="-3429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For 2014-15, our waiver was approved by Essex County and NJDOE to observe </a:t>
            </a:r>
            <a:r>
              <a:rPr lang="en-US" sz="2200" u="sng" dirty="0" smtClean="0">
                <a:solidFill>
                  <a:srgbClr val="0000FF"/>
                </a:solidFill>
              </a:rPr>
              <a:t>tenured teachers 2 times and non-tenured teachers 3 times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for a total of </a:t>
            </a:r>
            <a:r>
              <a:rPr lang="en-US" sz="2200" b="1" dirty="0" smtClean="0">
                <a:solidFill>
                  <a:srgbClr val="0000FF"/>
                </a:solidFill>
              </a:rPr>
              <a:t>450 observations</a:t>
            </a:r>
            <a:r>
              <a:rPr lang="en-US" sz="2200" dirty="0" smtClean="0">
                <a:solidFill>
                  <a:srgbClr val="0000FF"/>
                </a:solidFill>
              </a:rPr>
              <a:t>. </a:t>
            </a:r>
          </a:p>
          <a:p>
            <a:pPr marL="646430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050" dirty="0" smtClean="0">
                <a:solidFill>
                  <a:srgbClr val="0000FF"/>
                </a:solidFill>
              </a:rPr>
              <a:t>Additionally, we will </a:t>
            </a:r>
            <a:r>
              <a:rPr lang="en-US" sz="2050" u="sng" dirty="0" smtClean="0">
                <a:solidFill>
                  <a:srgbClr val="0000FF"/>
                </a:solidFill>
              </a:rPr>
              <a:t>informally visit </a:t>
            </a:r>
            <a:r>
              <a:rPr lang="en-US" sz="2050" dirty="0" smtClean="0">
                <a:solidFill>
                  <a:srgbClr val="0000FF"/>
                </a:solidFill>
              </a:rPr>
              <a:t>each teacher’s classroom on a monthly basis to provide </a:t>
            </a:r>
            <a:r>
              <a:rPr lang="en-US" sz="2050" b="1" dirty="0" smtClean="0">
                <a:solidFill>
                  <a:srgbClr val="0000FF"/>
                </a:solidFill>
              </a:rPr>
              <a:t>instant feedback</a:t>
            </a:r>
            <a:r>
              <a:rPr lang="en-US" sz="2050" dirty="0" smtClean="0">
                <a:solidFill>
                  <a:srgbClr val="0000FF"/>
                </a:solidFill>
              </a:rPr>
              <a:t>.  We will gain another </a:t>
            </a:r>
            <a:r>
              <a:rPr lang="en-US" sz="2050" b="1" dirty="0" smtClean="0">
                <a:solidFill>
                  <a:srgbClr val="0000FF"/>
                </a:solidFill>
              </a:rPr>
              <a:t>1600 informals totaling over 2000 observations!</a:t>
            </a:r>
            <a:endParaRPr lang="en-US" sz="205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Inform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791200"/>
          </a:xfrm>
          <a:prstGeom prst="rect">
            <a:avLst/>
          </a:prstGeom>
        </p:spPr>
      </p:pic>
      <p:pic>
        <p:nvPicPr>
          <p:cNvPr id="4" name="Picture 3" descr="Screen Shot 2014-10-19 at 9.28.46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600200"/>
            <a:ext cx="9144000" cy="46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Elementary ELA (Grades 3&amp;4)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77200" cy="187743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Curricular Focus: Reading &amp; Writing Workshop</a:t>
            </a:r>
            <a:endParaRPr lang="en-GB" sz="2000" i="1" dirty="0"/>
          </a:p>
          <a:p>
            <a:pPr>
              <a:buFont typeface="Arial" pitchFamily="34" charset="0"/>
              <a:buChar char="•"/>
            </a:pPr>
            <a:r>
              <a:rPr lang="en-GB" sz="2000" i="1" dirty="0" smtClean="0">
                <a:solidFill>
                  <a:srgbClr val="008000"/>
                </a:solidFill>
              </a:rPr>
              <a:t> %</a:t>
            </a:r>
            <a:r>
              <a:rPr lang="en-GB" sz="2000" i="1" dirty="0">
                <a:solidFill>
                  <a:srgbClr val="008000"/>
                </a:solidFill>
              </a:rPr>
              <a:t>PP is lower than </a:t>
            </a:r>
            <a:r>
              <a:rPr lang="en-GB" sz="2000" i="1" dirty="0" smtClean="0">
                <a:solidFill>
                  <a:srgbClr val="008000"/>
                </a:solidFill>
              </a:rPr>
              <a:t>DFG </a:t>
            </a:r>
            <a:r>
              <a:rPr lang="en-GB" sz="2000" i="1" dirty="0">
                <a:solidFill>
                  <a:srgbClr val="008000"/>
                </a:solidFill>
              </a:rPr>
              <a:t>I Peers in </a:t>
            </a:r>
            <a:r>
              <a:rPr lang="en-GB" sz="2000" i="1" dirty="0" smtClean="0">
                <a:solidFill>
                  <a:srgbClr val="008000"/>
                </a:solidFill>
              </a:rPr>
              <a:t>Grades 3&amp;4</a:t>
            </a:r>
            <a:r>
              <a:rPr lang="en-GB" sz="2000" i="1" dirty="0">
                <a:solidFill>
                  <a:srgbClr val="008000"/>
                </a:solidFill>
              </a:rPr>
              <a:t> </a:t>
            </a:r>
            <a:r>
              <a:rPr lang="en-GB" sz="2000" i="1" dirty="0" smtClean="0">
                <a:solidFill>
                  <a:srgbClr val="008000"/>
                </a:solidFill>
              </a:rPr>
              <a:t>last two years!</a:t>
            </a:r>
          </a:p>
          <a:p>
            <a:pPr>
              <a:buFont typeface="Arial" pitchFamily="34" charset="0"/>
              <a:buChar char="•"/>
            </a:pPr>
            <a:r>
              <a:rPr lang="en-GB" sz="2000" i="1" dirty="0" smtClean="0"/>
              <a:t> Reading and Writing Clusters Mean Scores Competitive With  DFG I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 smtClean="0"/>
              <a:t> Green highlight = surpassed DFG I Mean</a:t>
            </a:r>
          </a:p>
          <a:p>
            <a:pPr lvl="1">
              <a:buFont typeface="Arial" pitchFamily="34" charset="0"/>
              <a:buChar char="•"/>
            </a:pPr>
            <a:r>
              <a:rPr lang="en-GB" i="1" dirty="0"/>
              <a:t> </a:t>
            </a:r>
            <a:r>
              <a:rPr lang="en-GB" i="1" dirty="0" smtClean="0"/>
              <a:t>Blue = gap remains narrow between Verona and DFG I Mean</a:t>
            </a:r>
            <a:endParaRPr lang="en-GB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62557"/>
              </p:ext>
            </p:extLst>
          </p:nvPr>
        </p:nvGraphicFramePr>
        <p:xfrm>
          <a:off x="533400" y="3200400"/>
          <a:ext cx="3962400" cy="2800528"/>
        </p:xfrm>
        <a:graphic>
          <a:graphicData uri="http://schemas.openxmlformats.org/drawingml/2006/table">
            <a:tbl>
              <a:tblPr/>
              <a:tblGrid>
                <a:gridCol w="915147"/>
                <a:gridCol w="685053"/>
                <a:gridCol w="762000"/>
                <a:gridCol w="762000"/>
                <a:gridCol w="838200"/>
              </a:tblGrid>
              <a:tr h="245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3 ELA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 Standards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10.9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Inform/Expl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5.3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5.4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5.8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5.7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19.1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18.8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17.7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18.2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5.8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11.9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12.2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15.8%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17.2%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14.4%</a:t>
                      </a:r>
                    </a:p>
                  </a:txBody>
                  <a:tcPr marL="12367" marR="12367" marT="12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17.2%</a:t>
                      </a:r>
                    </a:p>
                  </a:txBody>
                  <a:tcPr marL="12367" marR="12367" marT="12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34641"/>
              </p:ext>
            </p:extLst>
          </p:nvPr>
        </p:nvGraphicFramePr>
        <p:xfrm>
          <a:off x="4648200" y="3200400"/>
          <a:ext cx="3962400" cy="2800529"/>
        </p:xfrm>
        <a:graphic>
          <a:graphicData uri="http://schemas.openxmlformats.org/drawingml/2006/table">
            <a:tbl>
              <a:tblPr/>
              <a:tblGrid>
                <a:gridCol w="915147"/>
                <a:gridCol w="685053"/>
                <a:gridCol w="838200"/>
                <a:gridCol w="685800"/>
                <a:gridCol w="838200"/>
              </a:tblGrid>
              <a:tr h="245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4 ELA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12367" marR="12367" marT="123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Standards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12.4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12.6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11.3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11.5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Inform/Expl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6.3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6.4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23.7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23.1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20.8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20.9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7.2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7.1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13.6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13.8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20.0%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21.4%</a:t>
                      </a:r>
                    </a:p>
                  </a:txBody>
                  <a:tcPr marL="12367" marR="12367" marT="12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19.6%</a:t>
                      </a:r>
                    </a:p>
                  </a:txBody>
                  <a:tcPr marL="12367" marR="12367" marT="12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20.1%</a:t>
                      </a:r>
                    </a:p>
                  </a:txBody>
                  <a:tcPr marL="12367" marR="12367" marT="12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447800" y="5638800"/>
            <a:ext cx="30480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0" y="5715000"/>
            <a:ext cx="3124200" cy="3810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25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HBW ELA (Grades 5-8)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77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i="1" dirty="0" smtClean="0"/>
              <a:t> </a:t>
            </a:r>
            <a:r>
              <a:rPr lang="en-GB" sz="2000" i="1" dirty="0" smtClean="0">
                <a:solidFill>
                  <a:srgbClr val="008000"/>
                </a:solidFill>
              </a:rPr>
              <a:t>%PP is lower than DFG I Peers in Grades 5, 6, &amp; 8</a:t>
            </a:r>
          </a:p>
          <a:p>
            <a:pPr>
              <a:buFont typeface="Arial" pitchFamily="34" charset="0"/>
              <a:buChar char="•"/>
            </a:pPr>
            <a:r>
              <a:rPr lang="en-GB" sz="2000" i="1" u="sng" dirty="0" smtClean="0"/>
              <a:t>Reading</a:t>
            </a:r>
            <a:r>
              <a:rPr lang="en-GB" sz="2000" i="1" dirty="0" smtClean="0"/>
              <a:t> &amp; </a:t>
            </a:r>
            <a:r>
              <a:rPr lang="en-GB" sz="2000" i="1" u="sng" dirty="0" smtClean="0"/>
              <a:t>Writing Clusters</a:t>
            </a:r>
            <a:r>
              <a:rPr lang="en-GB" sz="2000" i="1" dirty="0" smtClean="0"/>
              <a:t> Now Exceed the DFG I Mean in Grades 5, 6 &amp; 8 (see 13-14 Green Highlights)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8315"/>
              </p:ext>
            </p:extLst>
          </p:nvPr>
        </p:nvGraphicFramePr>
        <p:xfrm>
          <a:off x="533400" y="2438400"/>
          <a:ext cx="8077197" cy="2057399"/>
        </p:xfrm>
        <a:graphic>
          <a:graphicData uri="http://schemas.openxmlformats.org/drawingml/2006/table">
            <a:tbl>
              <a:tblPr/>
              <a:tblGrid>
                <a:gridCol w="886815"/>
                <a:gridCol w="778958"/>
                <a:gridCol w="778958"/>
                <a:gridCol w="778958"/>
                <a:gridCol w="778958"/>
                <a:gridCol w="179760"/>
                <a:gridCol w="778958"/>
                <a:gridCol w="778958"/>
                <a:gridCol w="778958"/>
                <a:gridCol w="778958"/>
                <a:gridCol w="778958"/>
              </a:tblGrid>
              <a:tr h="17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5 ELA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6 ELA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Standards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Standards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13.2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11.1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11.2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</a:t>
                      </a:r>
                      <a:r>
                        <a:rPr lang="en-US" sz="1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Expl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</a:t>
                      </a:r>
                      <a:r>
                        <a:rPr lang="en-US" sz="1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Expl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6.2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25.2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25.6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25.7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25.6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33.6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35.1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33.6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17.3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16.5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16.6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17.1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16.4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20.8%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20.4%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14.4%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18.0%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19.4%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16.0%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9.4%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14.9%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2819400" y="4267200"/>
            <a:ext cx="1828800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34200" y="4267200"/>
            <a:ext cx="1752600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49985"/>
              </p:ext>
            </p:extLst>
          </p:nvPr>
        </p:nvGraphicFramePr>
        <p:xfrm>
          <a:off x="533400" y="4648200"/>
          <a:ext cx="8077195" cy="1834039"/>
        </p:xfrm>
        <a:graphic>
          <a:graphicData uri="http://schemas.openxmlformats.org/drawingml/2006/table">
            <a:tbl>
              <a:tblPr/>
              <a:tblGrid>
                <a:gridCol w="886814"/>
                <a:gridCol w="778958"/>
                <a:gridCol w="778958"/>
                <a:gridCol w="778958"/>
                <a:gridCol w="778958"/>
                <a:gridCol w="179759"/>
                <a:gridCol w="778958"/>
                <a:gridCol w="778958"/>
                <a:gridCol w="778958"/>
                <a:gridCol w="778958"/>
                <a:gridCol w="778958"/>
              </a:tblGrid>
              <a:tr h="150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7 ELA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ASK 8 ELA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12-13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oudy Old Style"/>
                        </a:rPr>
                        <a:t>13-14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Standards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Common Core Standards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V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DFG I Mean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11.8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11.5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Writing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12.1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12.1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Inform/Expl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Inform/</a:t>
                      </a:r>
                      <a:r>
                        <a:rPr lang="en-US" sz="1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Expl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Goudy Old Style"/>
                      </a:endParaRP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8.1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Narrative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33.5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33.3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32.5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33.9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Reading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37.9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37.3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37.8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37.4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9.2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Literature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19.1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23.5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24.7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Inform. Text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18.8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18.7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9.9%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15.4%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19.6%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16.3%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%PP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6.4%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Goudy Old Style"/>
                        </a:rPr>
                        <a:t>6.5%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5.3%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800000"/>
                          </a:solidFill>
                          <a:effectLst/>
                          <a:latin typeface="Goudy Old Style"/>
                        </a:rPr>
                        <a:t>7.0%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7010400" y="6324600"/>
            <a:ext cx="1676400" cy="2286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17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RR DQ5_201202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BoardUpdate_August2011_Revised</Template>
  <TotalTime>77087</TotalTime>
  <Words>3104</Words>
  <Application>Microsoft Macintosh PowerPoint</Application>
  <PresentationFormat>On-screen Show (4:3)</PresentationFormat>
  <Paragraphs>903</Paragraphs>
  <Slides>36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1_Office Theme</vt:lpstr>
      <vt:lpstr>2_Office Theme</vt:lpstr>
      <vt:lpstr>3_Office Theme</vt:lpstr>
      <vt:lpstr>IRR DQ5_20120209</vt:lpstr>
      <vt:lpstr>4_Office Theme</vt:lpstr>
      <vt:lpstr>Austin</vt:lpstr>
      <vt:lpstr>Document</vt:lpstr>
      <vt:lpstr>Curriculum, Instruction, and Assessment Progress Summary</vt:lpstr>
      <vt:lpstr>Verona Public  Schools Mission Statement</vt:lpstr>
      <vt:lpstr>PowerPoint Presentation</vt:lpstr>
      <vt:lpstr>District Goal = Complex Assessments</vt:lpstr>
      <vt:lpstr>Verona Student Growth Objectives (VGOs)</vt:lpstr>
      <vt:lpstr>VGO Road Map of Success</vt:lpstr>
      <vt:lpstr>2014-15 Teacher Evaluation Updates</vt:lpstr>
      <vt:lpstr>Elementary ELA (Grades 3&amp;4)</vt:lpstr>
      <vt:lpstr>HBW ELA (Grades 5-8)</vt:lpstr>
      <vt:lpstr>Elementary Math (Grades 3&amp;4)</vt:lpstr>
      <vt:lpstr>HBW Math (Grades 5-8)</vt:lpstr>
      <vt:lpstr>VHS – HSPA (11th Grade)</vt:lpstr>
      <vt:lpstr>VHS – Advanced Placement</vt:lpstr>
      <vt:lpstr>VHS AP Scholars since 2009</vt:lpstr>
      <vt:lpstr>AP Highlights of Spring 2014</vt:lpstr>
      <vt:lpstr>AP Highlights of Spring 2014</vt:lpstr>
      <vt:lpstr>AP Highlights of Spring 2014</vt:lpstr>
      <vt:lpstr>PARCC (Partnership for Assessment of Readiness for College and Careers) </vt:lpstr>
      <vt:lpstr>PARCC (Partnership for Assessment of Readiness for College and Careers) </vt:lpstr>
      <vt:lpstr>Google Chromebook Initiative</vt:lpstr>
      <vt:lpstr>Humanities (Summer Curriculum)</vt:lpstr>
      <vt:lpstr>Humanities (Elementary) </vt:lpstr>
      <vt:lpstr>Family Literacy Night </vt:lpstr>
      <vt:lpstr>Humanities (HBW) </vt:lpstr>
      <vt:lpstr>Humanities (VHS)</vt:lpstr>
      <vt:lpstr>Humanities (World Language)</vt:lpstr>
      <vt:lpstr>Special Education</vt:lpstr>
      <vt:lpstr>Preschool</vt:lpstr>
      <vt:lpstr>Consumer Math (VHS)</vt:lpstr>
      <vt:lpstr>Job Sampling/Transition (VHS)</vt:lpstr>
      <vt:lpstr>STEM (Summer Curriculum)</vt:lpstr>
      <vt:lpstr>STEM(Elementary) </vt:lpstr>
      <vt:lpstr>STEM (HBW) </vt:lpstr>
      <vt:lpstr>STEM (VHS)</vt:lpstr>
      <vt:lpstr>STEM (District)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VERONA PUBLIC SCHOOLS  AUGUST 2011 BOARD UPDATE</dc:title>
  <dc:creator>Elizabeth Jewett</dc:creator>
  <cp:lastModifiedBy>Charlie Miller</cp:lastModifiedBy>
  <cp:revision>702</cp:revision>
  <cp:lastPrinted>2013-08-30T02:06:45Z</cp:lastPrinted>
  <dcterms:created xsi:type="dcterms:W3CDTF">2013-10-08T04:46:08Z</dcterms:created>
  <dcterms:modified xsi:type="dcterms:W3CDTF">2014-10-22T14:09:03Z</dcterms:modified>
</cp:coreProperties>
</file>